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1.xml" ContentType="application/vnd.openxmlformats-officedocument.presentationml.notesSlide+xml"/>
  <Override PartName="/ppt/charts/chart2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878" r:id="rId2"/>
    <p:sldId id="879" r:id="rId3"/>
    <p:sldId id="443" r:id="rId4"/>
    <p:sldId id="843" r:id="rId5"/>
    <p:sldId id="845" r:id="rId6"/>
    <p:sldId id="846" r:id="rId7"/>
    <p:sldId id="881" r:id="rId8"/>
    <p:sldId id="882" r:id="rId9"/>
    <p:sldId id="883" r:id="rId10"/>
    <p:sldId id="885" r:id="rId11"/>
    <p:sldId id="904" r:id="rId12"/>
    <p:sldId id="886" r:id="rId13"/>
    <p:sldId id="905" r:id="rId14"/>
    <p:sldId id="906" r:id="rId15"/>
    <p:sldId id="907" r:id="rId16"/>
    <p:sldId id="887" r:id="rId17"/>
    <p:sldId id="888" r:id="rId18"/>
    <p:sldId id="889" r:id="rId19"/>
    <p:sldId id="910" r:id="rId20"/>
    <p:sldId id="911" r:id="rId21"/>
    <p:sldId id="890" r:id="rId22"/>
    <p:sldId id="891" r:id="rId23"/>
    <p:sldId id="892" r:id="rId24"/>
    <p:sldId id="893" r:id="rId25"/>
    <p:sldId id="894" r:id="rId26"/>
    <p:sldId id="895" r:id="rId27"/>
    <p:sldId id="896" r:id="rId28"/>
    <p:sldId id="897" r:id="rId29"/>
    <p:sldId id="898" r:id="rId30"/>
    <p:sldId id="901" r:id="rId31"/>
    <p:sldId id="902" r:id="rId32"/>
    <p:sldId id="912" r:id="rId33"/>
    <p:sldId id="913" r:id="rId34"/>
    <p:sldId id="871" r:id="rId35"/>
    <p:sldId id="876" r:id="rId36"/>
    <p:sldId id="872" r:id="rId37"/>
    <p:sldId id="875" r:id="rId38"/>
    <p:sldId id="899" r:id="rId39"/>
    <p:sldId id="900" r:id="rId40"/>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orient="horz" pos="290">
          <p15:clr>
            <a:srgbClr val="A4A3A4"/>
          </p15:clr>
        </p15:guide>
        <p15:guide id="3" orient="horz" pos="4608">
          <p15:clr>
            <a:srgbClr val="A4A3A4"/>
          </p15:clr>
        </p15:guide>
        <p15:guide id="4" pos="3168">
          <p15:clr>
            <a:srgbClr val="A4A3A4"/>
          </p15:clr>
        </p15:guide>
        <p15:guide id="5" pos="289">
          <p15:clr>
            <a:srgbClr val="A4A3A4"/>
          </p15:clr>
        </p15:guide>
        <p15:guide id="6" pos="604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1B5"/>
    <a:srgbClr val="F0B4B4"/>
    <a:srgbClr val="FF7D7D"/>
    <a:srgbClr val="D94D4D"/>
    <a:srgbClr val="000000"/>
    <a:srgbClr val="CFDDC2"/>
    <a:srgbClr val="FF0066"/>
    <a:srgbClr val="3E3E3D"/>
    <a:srgbClr val="FFFFCC"/>
    <a:srgbClr val="DBF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981" autoAdjust="0"/>
    <p:restoredTop sz="97854" autoAdjust="0"/>
  </p:normalViewPr>
  <p:slideViewPr>
    <p:cSldViewPr snapToGrid="0">
      <p:cViewPr varScale="1">
        <p:scale>
          <a:sx n="88" d="100"/>
          <a:sy n="88" d="100"/>
        </p:scale>
        <p:origin x="1272" y="192"/>
      </p:cViewPr>
      <p:guideLst>
        <p:guide orient="horz" pos="2448"/>
        <p:guide orient="horz" pos="290"/>
        <p:guide orient="horz" pos="4608"/>
        <p:guide pos="3168"/>
        <p:guide pos="289"/>
        <p:guide pos="6049"/>
      </p:guideLst>
    </p:cSldViewPr>
  </p:slideViewPr>
  <p:outlineViewPr>
    <p:cViewPr>
      <p:scale>
        <a:sx n="33" d="100"/>
        <a:sy n="33" d="100"/>
      </p:scale>
      <p:origin x="0" y="0"/>
    </p:cViewPr>
  </p:outlineViewPr>
  <p:notesTextViewPr>
    <p:cViewPr>
      <p:scale>
        <a:sx n="1" d="1"/>
        <a:sy n="1" d="1"/>
      </p:scale>
      <p:origin x="0" y="0"/>
    </p:cViewPr>
  </p:notesTextViewPr>
  <p:sorterViewPr>
    <p:cViewPr>
      <p:scale>
        <a:sx n="30" d="100"/>
        <a:sy n="30" d="100"/>
      </p:scale>
      <p:origin x="0" y="0"/>
    </p:cViewPr>
  </p:sorterViewPr>
  <p:notesViewPr>
    <p:cSldViewPr snapToGrid="0">
      <p:cViewPr varScale="1">
        <p:scale>
          <a:sx n="86" d="100"/>
          <a:sy n="86" d="100"/>
        </p:scale>
        <p:origin x="31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6.png"/></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image" Target="../media/image6.png"/><Relationship Id="rId1" Type="http://schemas.openxmlformats.org/officeDocument/2006/relationships/image" Target="../media/image9.pn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9.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9.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image" Target="../media/image7.png"/><Relationship Id="rId1" Type="http://schemas.openxmlformats.org/officeDocument/2006/relationships/image" Target="../media/image6.png"/></Relationships>
</file>

<file path=ppt/charts/_rels/char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9.png"/><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9.png"/></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image" Target="../media/image7.png"/><Relationship Id="rId1" Type="http://schemas.openxmlformats.org/officeDocument/2006/relationships/image" Target="../media/image6.png"/></Relationships>
</file>

<file path=ppt/charts/_rels/char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8.png"/><Relationship Id="rId5" Type="http://schemas.openxmlformats.org/officeDocument/2006/relationships/package" Target="../embeddings/Microsoft_Excel_Worksheet17.xlsx"/><Relationship Id="rId4" Type="http://schemas.openxmlformats.org/officeDocument/2006/relationships/image" Target="../media/image7.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9.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6.png"/></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9.png"/></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6.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image" Target="../media/image6.png"/></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7.png"/><Relationship Id="rId1" Type="http://schemas.openxmlformats.org/officeDocument/2006/relationships/image" Target="../media/image6.png"/></Relationships>
</file>

<file path=ppt/charts/_rels/char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image" Target="../media/image8.png"/><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image" Target="../media/image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image" Target="../media/image9.png"/></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image" Target="../media/image7.png"/><Relationship Id="rId1" Type="http://schemas.openxmlformats.org/officeDocument/2006/relationships/image" Target="../media/image6.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1819E-3"/>
          <c:y val="0"/>
          <c:w val="0.86523035798413162"/>
          <c:h val="1"/>
        </c:manualLayout>
      </c:layout>
      <c:barChart>
        <c:barDir val="bar"/>
        <c:grouping val="clustered"/>
        <c:varyColors val="0"/>
        <c:ser>
          <c:idx val="2"/>
          <c:order val="0"/>
          <c:tx>
            <c:strRef>
              <c:f>Sheet1!$B$1</c:f>
              <c:strCache>
                <c:ptCount val="1"/>
              </c:strCache>
            </c:strRef>
          </c:tx>
          <c:spPr>
            <a:blipFill>
              <a:blip xmlns:r="http://schemas.openxmlformats.org/officeDocument/2006/relationships" r:embed="rId1"/>
              <a:stretch>
                <a:fillRect/>
              </a:stretch>
            </a:blip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numCache>
            </c:numRef>
          </c:val>
          <c:extLst>
            <c:ext xmlns:c16="http://schemas.microsoft.com/office/drawing/2014/chart" uri="{C3380CC4-5D6E-409C-BE32-E72D297353CC}">
              <c16:uniqueId val="{00000000-CE53-4F16-AAA4-570FBBE0AB42}"/>
            </c:ext>
          </c:extLst>
        </c:ser>
        <c:ser>
          <c:idx val="0"/>
          <c:order val="1"/>
          <c:tx>
            <c:strRef>
              <c:f>Sheet1!$C$1</c:f>
              <c:strCache>
                <c:ptCount val="1"/>
              </c:strCache>
            </c:strRef>
          </c:tx>
          <c:spPr>
            <a:blipFill>
              <a:blip xmlns:r="http://schemas.openxmlformats.org/officeDocument/2006/relationships" r:embed="rId1"/>
              <a:stretch>
                <a:fillRect/>
              </a:stretch>
            </a:blipFill>
          </c:spPr>
          <c:invertIfNegative val="0"/>
          <c:dLbls>
            <c:numFmt formatCode="General" sourceLinked="0"/>
            <c:spPr>
              <a:noFill/>
              <a:ln>
                <a:noFill/>
              </a:ln>
              <a:effectLst/>
            </c:spPr>
            <c:txPr>
              <a:bodyPr/>
              <a:lstStyle/>
              <a:p>
                <a:pPr>
                  <a:defRPr sz="800">
                    <a:solidFill>
                      <a:schemeClr val="accent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Sheet1!$C$2:$C$12</c:f>
              <c:numCache>
                <c:formatCode>General</c:formatCode>
                <c:ptCount val="11"/>
                <c:pt idx="0">
                  <c:v>1025</c:v>
                </c:pt>
                <c:pt idx="1">
                  <c:v>943</c:v>
                </c:pt>
                <c:pt idx="2">
                  <c:v>936</c:v>
                </c:pt>
                <c:pt idx="3">
                  <c:v>819</c:v>
                </c:pt>
                <c:pt idx="4">
                  <c:v>814</c:v>
                </c:pt>
                <c:pt idx="5">
                  <c:v>805</c:v>
                </c:pt>
                <c:pt idx="6">
                  <c:v>792</c:v>
                </c:pt>
                <c:pt idx="7">
                  <c:v>760</c:v>
                </c:pt>
                <c:pt idx="8">
                  <c:v>720</c:v>
                </c:pt>
                <c:pt idx="9">
                  <c:v>720</c:v>
                </c:pt>
              </c:numCache>
            </c:numRef>
          </c:val>
          <c:extLst>
            <c:ext xmlns:c16="http://schemas.microsoft.com/office/drawing/2014/chart" uri="{C3380CC4-5D6E-409C-BE32-E72D297353CC}">
              <c16:uniqueId val="{00000009-CE53-4F16-AAA4-570FBBE0AB42}"/>
            </c:ext>
          </c:extLst>
        </c:ser>
        <c:dLbls>
          <c:showLegendKey val="0"/>
          <c:showVal val="0"/>
          <c:showCatName val="0"/>
          <c:showSerName val="0"/>
          <c:showPercent val="0"/>
          <c:showBubbleSize val="0"/>
        </c:dLbls>
        <c:gapWidth val="50"/>
        <c:overlap val="100"/>
        <c:axId val="97170560"/>
        <c:axId val="97172096"/>
      </c:barChart>
      <c:catAx>
        <c:axId val="97170560"/>
        <c:scaling>
          <c:orientation val="maxMin"/>
        </c:scaling>
        <c:delete val="0"/>
        <c:axPos val="l"/>
        <c:numFmt formatCode="General" sourceLinked="1"/>
        <c:majorTickMark val="none"/>
        <c:minorTickMark val="none"/>
        <c:tickLblPos val="none"/>
        <c:crossAx val="97172096"/>
        <c:crosses val="autoZero"/>
        <c:auto val="1"/>
        <c:lblAlgn val="ctr"/>
        <c:lblOffset val="100"/>
        <c:noMultiLvlLbl val="0"/>
      </c:catAx>
      <c:valAx>
        <c:axId val="97172096"/>
        <c:scaling>
          <c:orientation val="minMax"/>
          <c:max val="2500"/>
          <c:min val="0"/>
        </c:scaling>
        <c:delete val="0"/>
        <c:axPos val="t"/>
        <c:numFmt formatCode="General" sourceLinked="1"/>
        <c:majorTickMark val="none"/>
        <c:minorTickMark val="none"/>
        <c:tickLblPos val="none"/>
        <c:spPr>
          <a:ln>
            <a:noFill/>
          </a:ln>
        </c:spPr>
        <c:crossAx val="97170560"/>
        <c:crosses val="autoZero"/>
        <c:crossBetween val="between"/>
        <c:majorUnit val="2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04E-3"/>
          <c:y val="0"/>
          <c:w val="0.75657924460364512"/>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0-D8FB-473D-930E-4B75C9D086F5}"/>
              </c:ext>
            </c:extLst>
          </c:dPt>
          <c:dPt>
            <c:idx val="1"/>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ACB5-42E6-8169-375FCF4EC3E4}"/>
              </c:ext>
            </c:extLst>
          </c:dPt>
          <c:dPt>
            <c:idx val="2"/>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2-ACB5-42E6-8169-375FCF4EC3E4}"/>
              </c:ext>
            </c:extLst>
          </c:dPt>
          <c:dLbls>
            <c:dLbl>
              <c:idx val="0"/>
              <c:layout>
                <c:manualLayout>
                  <c:x val="-5.096739718541438E-4"/>
                  <c:y val="1.316199631508045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General</c:formatCode>
                <c:ptCount val="12"/>
                <c:pt idx="0">
                  <c:v>646</c:v>
                </c:pt>
                <c:pt idx="1">
                  <c:v>640</c:v>
                </c:pt>
                <c:pt idx="2">
                  <c:v>640</c:v>
                </c:pt>
                <c:pt idx="3">
                  <c:v>630</c:v>
                </c:pt>
                <c:pt idx="4">
                  <c:v>630</c:v>
                </c:pt>
                <c:pt idx="5">
                  <c:v>627</c:v>
                </c:pt>
                <c:pt idx="6">
                  <c:v>624</c:v>
                </c:pt>
                <c:pt idx="7">
                  <c:v>600</c:v>
                </c:pt>
                <c:pt idx="8">
                  <c:v>589</c:v>
                </c:pt>
                <c:pt idx="9">
                  <c:v>578</c:v>
                </c:pt>
                <c:pt idx="10">
                  <c:v>570</c:v>
                </c:pt>
                <c:pt idx="11">
                  <c:v>561</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85571072"/>
        <c:axId val="85572608"/>
      </c:barChart>
      <c:catAx>
        <c:axId val="85571072"/>
        <c:scaling>
          <c:orientation val="maxMin"/>
        </c:scaling>
        <c:delete val="0"/>
        <c:axPos val="l"/>
        <c:numFmt formatCode="General" sourceLinked="1"/>
        <c:majorTickMark val="none"/>
        <c:minorTickMark val="none"/>
        <c:tickLblPos val="none"/>
        <c:crossAx val="85572608"/>
        <c:crosses val="autoZero"/>
        <c:auto val="1"/>
        <c:lblAlgn val="ctr"/>
        <c:lblOffset val="100"/>
        <c:noMultiLvlLbl val="0"/>
      </c:catAx>
      <c:valAx>
        <c:axId val="85572608"/>
        <c:scaling>
          <c:orientation val="minMax"/>
          <c:max val="1400"/>
          <c:min val="0"/>
        </c:scaling>
        <c:delete val="0"/>
        <c:axPos val="t"/>
        <c:numFmt formatCode="General" sourceLinked="1"/>
        <c:majorTickMark val="none"/>
        <c:minorTickMark val="none"/>
        <c:tickLblPos val="none"/>
        <c:spPr>
          <a:ln>
            <a:noFill/>
          </a:ln>
        </c:spPr>
        <c:crossAx val="85571072"/>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64E-3"/>
          <c:y val="0"/>
          <c:w val="0.75657924460364578"/>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Lbls>
            <c:dLbl>
              <c:idx val="0"/>
              <c:layout>
                <c:manualLayout>
                  <c:x val="-5.0967397185414434E-4"/>
                  <c:y val="1.3161996315080472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pt idx="0">
                  <c:v>513</c:v>
                </c:pt>
                <c:pt idx="1">
                  <c:v>513</c:v>
                </c:pt>
                <c:pt idx="2">
                  <c:v>512</c:v>
                </c:pt>
                <c:pt idx="3">
                  <c:v>512</c:v>
                </c:pt>
                <c:pt idx="4">
                  <c:v>510</c:v>
                </c:pt>
                <c:pt idx="5">
                  <c:v>493</c:v>
                </c:pt>
                <c:pt idx="6">
                  <c:v>493</c:v>
                </c:pt>
                <c:pt idx="7">
                  <c:v>493</c:v>
                </c:pt>
                <c:pt idx="8">
                  <c:v>480</c:v>
                </c:pt>
                <c:pt idx="9">
                  <c:v>480</c:v>
                </c:pt>
                <c:pt idx="10">
                  <c:v>464</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21965952"/>
        <c:axId val="121975936"/>
      </c:barChart>
      <c:catAx>
        <c:axId val="121965952"/>
        <c:scaling>
          <c:orientation val="maxMin"/>
        </c:scaling>
        <c:delete val="0"/>
        <c:axPos val="l"/>
        <c:numFmt formatCode="General" sourceLinked="1"/>
        <c:majorTickMark val="none"/>
        <c:minorTickMark val="none"/>
        <c:tickLblPos val="none"/>
        <c:crossAx val="121975936"/>
        <c:crosses val="autoZero"/>
        <c:auto val="1"/>
        <c:lblAlgn val="ctr"/>
        <c:lblOffset val="100"/>
        <c:noMultiLvlLbl val="0"/>
      </c:catAx>
      <c:valAx>
        <c:axId val="121975936"/>
        <c:scaling>
          <c:orientation val="minMax"/>
          <c:max val="1400"/>
          <c:min val="0"/>
        </c:scaling>
        <c:delete val="0"/>
        <c:axPos val="t"/>
        <c:numFmt formatCode="General" sourceLinked="1"/>
        <c:majorTickMark val="none"/>
        <c:minorTickMark val="none"/>
        <c:tickLblPos val="none"/>
        <c:spPr>
          <a:ln>
            <a:noFill/>
          </a:ln>
        </c:spPr>
        <c:crossAx val="121965952"/>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78E-3"/>
          <c:y val="0"/>
          <c:w val="0.7565792446036459"/>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Lbls>
            <c:dLbl>
              <c:idx val="0"/>
              <c:layout>
                <c:manualLayout>
                  <c:x val="-5.0967397185414434E-4"/>
                  <c:y val="1.3161996315080476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dLbl>
              <c:idx val="9"/>
              <c:tx>
                <c:rich>
                  <a:bodyPr/>
                  <a:lstStyle/>
                  <a:p>
                    <a:r>
                      <a:rPr lang="en-US" dirty="0"/>
                      <a:t>225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93D-4151-BADD-52B496D39F08}"/>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pt idx="0">
                  <c:v>442</c:v>
                </c:pt>
                <c:pt idx="1">
                  <c:v>425</c:v>
                </c:pt>
                <c:pt idx="2">
                  <c:v>392</c:v>
                </c:pt>
                <c:pt idx="3">
                  <c:v>392</c:v>
                </c:pt>
                <c:pt idx="4">
                  <c:v>375</c:v>
                </c:pt>
                <c:pt idx="5">
                  <c:v>364</c:v>
                </c:pt>
                <c:pt idx="6">
                  <c:v>364</c:v>
                </c:pt>
                <c:pt idx="7">
                  <c:v>288</c:v>
                </c:pt>
                <c:pt idx="8">
                  <c:v>242</c:v>
                </c:pt>
                <c:pt idx="9">
                  <c:v>225</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22111488"/>
        <c:axId val="122113024"/>
      </c:barChart>
      <c:catAx>
        <c:axId val="122111488"/>
        <c:scaling>
          <c:orientation val="maxMin"/>
        </c:scaling>
        <c:delete val="0"/>
        <c:axPos val="l"/>
        <c:numFmt formatCode="General" sourceLinked="1"/>
        <c:majorTickMark val="none"/>
        <c:minorTickMark val="none"/>
        <c:tickLblPos val="none"/>
        <c:crossAx val="122113024"/>
        <c:crosses val="autoZero"/>
        <c:auto val="1"/>
        <c:lblAlgn val="ctr"/>
        <c:lblOffset val="100"/>
        <c:noMultiLvlLbl val="0"/>
      </c:catAx>
      <c:valAx>
        <c:axId val="122113024"/>
        <c:scaling>
          <c:orientation val="minMax"/>
          <c:max val="1400"/>
          <c:min val="0"/>
        </c:scaling>
        <c:delete val="0"/>
        <c:axPos val="t"/>
        <c:numFmt formatCode="General" sourceLinked="1"/>
        <c:majorTickMark val="none"/>
        <c:minorTickMark val="none"/>
        <c:tickLblPos val="none"/>
        <c:spPr>
          <a:ln>
            <a:noFill/>
          </a:ln>
        </c:spPr>
        <c:crossAx val="122111488"/>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495E-3"/>
          <c:y val="0"/>
          <c:w val="0.75657924460364501"/>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0-D8FB-473D-930E-4B75C9D086F5}"/>
              </c:ext>
            </c:extLst>
          </c:dPt>
          <c:dPt>
            <c:idx val="4"/>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8F00-4DBF-A576-3F54CBB884FD}"/>
              </c:ext>
            </c:extLst>
          </c:dPt>
          <c:dPt>
            <c:idx val="8"/>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2-8F00-4DBF-A576-3F54CBB884FD}"/>
              </c:ext>
            </c:extLst>
          </c:dPt>
          <c:dLbls>
            <c:dLbl>
              <c:idx val="0"/>
              <c:layout>
                <c:manualLayout>
                  <c:x val="-5.0967397185414369E-4"/>
                  <c:y val="1.3161996315080447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General</c:formatCode>
                <c:ptCount val="12"/>
                <c:pt idx="0">
                  <c:v>1102</c:v>
                </c:pt>
                <c:pt idx="1">
                  <c:v>1066</c:v>
                </c:pt>
                <c:pt idx="2">
                  <c:v>858</c:v>
                </c:pt>
                <c:pt idx="3">
                  <c:v>816</c:v>
                </c:pt>
                <c:pt idx="4">
                  <c:v>792</c:v>
                </c:pt>
                <c:pt idx="5">
                  <c:v>675</c:v>
                </c:pt>
                <c:pt idx="6">
                  <c:v>490</c:v>
                </c:pt>
                <c:pt idx="7">
                  <c:v>481</c:v>
                </c:pt>
                <c:pt idx="8">
                  <c:v>450</c:v>
                </c:pt>
                <c:pt idx="9">
                  <c:v>450</c:v>
                </c:pt>
                <c:pt idx="10">
                  <c:v>448</c:v>
                </c:pt>
                <c:pt idx="11">
                  <c:v>416</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22561664"/>
        <c:axId val="122563200"/>
      </c:barChart>
      <c:catAx>
        <c:axId val="122561664"/>
        <c:scaling>
          <c:orientation val="maxMin"/>
        </c:scaling>
        <c:delete val="0"/>
        <c:axPos val="l"/>
        <c:numFmt formatCode="General" sourceLinked="1"/>
        <c:majorTickMark val="none"/>
        <c:minorTickMark val="none"/>
        <c:tickLblPos val="none"/>
        <c:crossAx val="122563200"/>
        <c:crosses val="autoZero"/>
        <c:auto val="1"/>
        <c:lblAlgn val="ctr"/>
        <c:lblOffset val="100"/>
        <c:noMultiLvlLbl val="0"/>
      </c:catAx>
      <c:valAx>
        <c:axId val="122563200"/>
        <c:scaling>
          <c:orientation val="minMax"/>
          <c:max val="1400"/>
          <c:min val="0"/>
        </c:scaling>
        <c:delete val="0"/>
        <c:axPos val="t"/>
        <c:numFmt formatCode="General" sourceLinked="1"/>
        <c:majorTickMark val="none"/>
        <c:minorTickMark val="none"/>
        <c:tickLblPos val="none"/>
        <c:spPr>
          <a:ln>
            <a:noFill/>
          </a:ln>
        </c:spPr>
        <c:crossAx val="122561664"/>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04E-3"/>
          <c:y val="0"/>
          <c:w val="0.75657924460364512"/>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0-D8FB-473D-930E-4B75C9D086F5}"/>
              </c:ext>
            </c:extLst>
          </c:dPt>
          <c:dPt>
            <c:idx val="5"/>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1-CBB9-4B36-B7CB-9378F8188ECE}"/>
              </c:ext>
            </c:extLst>
          </c:dPt>
          <c:dLbls>
            <c:dLbl>
              <c:idx val="0"/>
              <c:layout>
                <c:manualLayout>
                  <c:x val="-5.096739718541438E-4"/>
                  <c:y val="1.316199631508045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General</c:formatCode>
                <c:ptCount val="12"/>
                <c:pt idx="0">
                  <c:v>390</c:v>
                </c:pt>
                <c:pt idx="1">
                  <c:v>364</c:v>
                </c:pt>
                <c:pt idx="2">
                  <c:v>360</c:v>
                </c:pt>
                <c:pt idx="3">
                  <c:v>310</c:v>
                </c:pt>
                <c:pt idx="4">
                  <c:v>300</c:v>
                </c:pt>
                <c:pt idx="5">
                  <c:v>294</c:v>
                </c:pt>
                <c:pt idx="6">
                  <c:v>260</c:v>
                </c:pt>
                <c:pt idx="7">
                  <c:v>247</c:v>
                </c:pt>
                <c:pt idx="8">
                  <c:v>238</c:v>
                </c:pt>
                <c:pt idx="9">
                  <c:v>224</c:v>
                </c:pt>
                <c:pt idx="10">
                  <c:v>220</c:v>
                </c:pt>
                <c:pt idx="11">
                  <c:v>216</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22536320"/>
        <c:axId val="122537856"/>
      </c:barChart>
      <c:catAx>
        <c:axId val="122536320"/>
        <c:scaling>
          <c:orientation val="maxMin"/>
        </c:scaling>
        <c:delete val="0"/>
        <c:axPos val="l"/>
        <c:numFmt formatCode="General" sourceLinked="1"/>
        <c:majorTickMark val="none"/>
        <c:minorTickMark val="none"/>
        <c:tickLblPos val="none"/>
        <c:crossAx val="122537856"/>
        <c:crosses val="autoZero"/>
        <c:auto val="1"/>
        <c:lblAlgn val="ctr"/>
        <c:lblOffset val="100"/>
        <c:noMultiLvlLbl val="0"/>
      </c:catAx>
      <c:valAx>
        <c:axId val="122537856"/>
        <c:scaling>
          <c:orientation val="minMax"/>
          <c:max val="1400"/>
          <c:min val="0"/>
        </c:scaling>
        <c:delete val="0"/>
        <c:axPos val="t"/>
        <c:numFmt formatCode="General" sourceLinked="1"/>
        <c:majorTickMark val="none"/>
        <c:minorTickMark val="none"/>
        <c:tickLblPos val="none"/>
        <c:spPr>
          <a:ln>
            <a:noFill/>
          </a:ln>
        </c:spPr>
        <c:crossAx val="122536320"/>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64E-3"/>
          <c:y val="0"/>
          <c:w val="0.75657924460364578"/>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Lbls>
            <c:dLbl>
              <c:idx val="0"/>
              <c:layout>
                <c:manualLayout>
                  <c:x val="-5.0967397185414434E-4"/>
                  <c:y val="1.3161996315080472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pt idx="0">
                  <c:v>198</c:v>
                </c:pt>
                <c:pt idx="1">
                  <c:v>175</c:v>
                </c:pt>
                <c:pt idx="2">
                  <c:v>168</c:v>
                </c:pt>
                <c:pt idx="3">
                  <c:v>156</c:v>
                </c:pt>
                <c:pt idx="4">
                  <c:v>153</c:v>
                </c:pt>
                <c:pt idx="5">
                  <c:v>144</c:v>
                </c:pt>
                <c:pt idx="6">
                  <c:v>144</c:v>
                </c:pt>
                <c:pt idx="7">
                  <c:v>126</c:v>
                </c:pt>
                <c:pt idx="8">
                  <c:v>120</c:v>
                </c:pt>
                <c:pt idx="9">
                  <c:v>112</c:v>
                </c:pt>
                <c:pt idx="10">
                  <c:v>104</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06867328"/>
        <c:axId val="106873216"/>
      </c:barChart>
      <c:catAx>
        <c:axId val="106867328"/>
        <c:scaling>
          <c:orientation val="maxMin"/>
        </c:scaling>
        <c:delete val="0"/>
        <c:axPos val="l"/>
        <c:numFmt formatCode="General" sourceLinked="1"/>
        <c:majorTickMark val="none"/>
        <c:minorTickMark val="none"/>
        <c:tickLblPos val="none"/>
        <c:crossAx val="106873216"/>
        <c:crosses val="autoZero"/>
        <c:auto val="1"/>
        <c:lblAlgn val="ctr"/>
        <c:lblOffset val="100"/>
        <c:noMultiLvlLbl val="0"/>
      </c:catAx>
      <c:valAx>
        <c:axId val="106873216"/>
        <c:scaling>
          <c:orientation val="minMax"/>
          <c:max val="1400"/>
          <c:min val="0"/>
        </c:scaling>
        <c:delete val="0"/>
        <c:axPos val="t"/>
        <c:numFmt formatCode="General" sourceLinked="1"/>
        <c:majorTickMark val="none"/>
        <c:minorTickMark val="none"/>
        <c:tickLblPos val="none"/>
        <c:spPr>
          <a:ln>
            <a:noFill/>
          </a:ln>
        </c:spPr>
        <c:crossAx val="106867328"/>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78E-3"/>
          <c:y val="0"/>
          <c:w val="0.7565792446036459"/>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Lbls>
            <c:dLbl>
              <c:idx val="0"/>
              <c:layout>
                <c:manualLayout>
                  <c:x val="-5.0967397185414434E-4"/>
                  <c:y val="1.3161996315080476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dLbl>
              <c:idx val="8"/>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787-4B86-9989-1227340A720D}"/>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pt idx="0">
                  <c:v>104</c:v>
                </c:pt>
                <c:pt idx="1">
                  <c:v>104</c:v>
                </c:pt>
                <c:pt idx="2">
                  <c:v>104</c:v>
                </c:pt>
                <c:pt idx="3">
                  <c:v>92</c:v>
                </c:pt>
                <c:pt idx="4">
                  <c:v>91</c:v>
                </c:pt>
                <c:pt idx="5">
                  <c:v>72</c:v>
                </c:pt>
                <c:pt idx="6">
                  <c:v>50</c:v>
                </c:pt>
                <c:pt idx="7">
                  <c:v>40</c:v>
                </c:pt>
                <c:pt idx="8">
                  <c:v>20</c:v>
                </c:pt>
                <c:pt idx="9">
                  <c:v>6</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07037824"/>
        <c:axId val="107039360"/>
      </c:barChart>
      <c:catAx>
        <c:axId val="107037824"/>
        <c:scaling>
          <c:orientation val="maxMin"/>
        </c:scaling>
        <c:delete val="0"/>
        <c:axPos val="l"/>
        <c:numFmt formatCode="General" sourceLinked="1"/>
        <c:majorTickMark val="none"/>
        <c:minorTickMark val="none"/>
        <c:tickLblPos val="none"/>
        <c:crossAx val="107039360"/>
        <c:crosses val="autoZero"/>
        <c:auto val="1"/>
        <c:lblAlgn val="ctr"/>
        <c:lblOffset val="100"/>
        <c:noMultiLvlLbl val="0"/>
      </c:catAx>
      <c:valAx>
        <c:axId val="107039360"/>
        <c:scaling>
          <c:orientation val="minMax"/>
          <c:max val="1400"/>
          <c:min val="0"/>
        </c:scaling>
        <c:delete val="0"/>
        <c:axPos val="t"/>
        <c:numFmt formatCode="General" sourceLinked="1"/>
        <c:majorTickMark val="none"/>
        <c:minorTickMark val="none"/>
        <c:tickLblPos val="none"/>
        <c:spPr>
          <a:ln>
            <a:noFill/>
          </a:ln>
        </c:spPr>
        <c:crossAx val="107037824"/>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495E-3"/>
          <c:y val="0"/>
          <c:w val="0.75657924460364501"/>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0-D8FB-473D-930E-4B75C9D086F5}"/>
              </c:ext>
            </c:extLst>
          </c:dPt>
          <c:dPt>
            <c:idx val="2"/>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7E92-4C70-A876-4742CA9D2BD2}"/>
              </c:ext>
            </c:extLst>
          </c:dPt>
          <c:dLbls>
            <c:dLbl>
              <c:idx val="0"/>
              <c:layout>
                <c:manualLayout>
                  <c:x val="-5.0967397185414369E-4"/>
                  <c:y val="1.3161996315080447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General</c:formatCode>
                <c:ptCount val="12"/>
                <c:pt idx="0">
                  <c:v>1540</c:v>
                </c:pt>
                <c:pt idx="1">
                  <c:v>1425</c:v>
                </c:pt>
                <c:pt idx="2">
                  <c:v>1376</c:v>
                </c:pt>
                <c:pt idx="3">
                  <c:v>1161</c:v>
                </c:pt>
                <c:pt idx="4">
                  <c:v>1134</c:v>
                </c:pt>
                <c:pt idx="5">
                  <c:v>1078</c:v>
                </c:pt>
                <c:pt idx="6">
                  <c:v>1035</c:v>
                </c:pt>
                <c:pt idx="7">
                  <c:v>1026</c:v>
                </c:pt>
                <c:pt idx="8">
                  <c:v>1008</c:v>
                </c:pt>
                <c:pt idx="9">
                  <c:v>989</c:v>
                </c:pt>
                <c:pt idx="10">
                  <c:v>946</c:v>
                </c:pt>
                <c:pt idx="11">
                  <c:v>945</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23937536"/>
        <c:axId val="123939072"/>
      </c:barChart>
      <c:catAx>
        <c:axId val="123937536"/>
        <c:scaling>
          <c:orientation val="maxMin"/>
        </c:scaling>
        <c:delete val="0"/>
        <c:axPos val="l"/>
        <c:numFmt formatCode="General" sourceLinked="1"/>
        <c:majorTickMark val="none"/>
        <c:minorTickMark val="none"/>
        <c:tickLblPos val="none"/>
        <c:crossAx val="123939072"/>
        <c:crosses val="autoZero"/>
        <c:auto val="1"/>
        <c:lblAlgn val="ctr"/>
        <c:lblOffset val="100"/>
        <c:noMultiLvlLbl val="0"/>
      </c:catAx>
      <c:valAx>
        <c:axId val="123939072"/>
        <c:scaling>
          <c:orientation val="minMax"/>
          <c:max val="1550"/>
          <c:min val="0"/>
        </c:scaling>
        <c:delete val="0"/>
        <c:axPos val="t"/>
        <c:numFmt formatCode="General" sourceLinked="1"/>
        <c:majorTickMark val="none"/>
        <c:minorTickMark val="none"/>
        <c:tickLblPos val="none"/>
        <c:spPr>
          <a:ln>
            <a:noFill/>
          </a:ln>
        </c:spPr>
        <c:crossAx val="123937536"/>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04E-3"/>
          <c:y val="0"/>
          <c:w val="0.75657924460364512"/>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0-D8FB-473D-930E-4B75C9D086F5}"/>
              </c:ext>
            </c:extLst>
          </c:dPt>
          <c:dPt>
            <c:idx val="1"/>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1-4A86-4D98-9C1F-0441566730CE}"/>
              </c:ext>
            </c:extLst>
          </c:dPt>
          <c:dPt>
            <c:idx val="2"/>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2-4A86-4D98-9C1F-0441566730CE}"/>
              </c:ext>
            </c:extLst>
          </c:dPt>
          <c:dPt>
            <c:idx val="3"/>
            <c:invertIfNegative val="0"/>
            <c:bubble3D val="0"/>
            <c:spPr>
              <a:blipFill>
                <a:blip xmlns:r="http://schemas.openxmlformats.org/officeDocument/2006/relationships" r:embed="rId4"/>
                <a:stretch>
                  <a:fillRect/>
                </a:stretch>
              </a:blipFill>
            </c:spPr>
            <c:extLst>
              <c:ext xmlns:c16="http://schemas.microsoft.com/office/drawing/2014/chart" uri="{C3380CC4-5D6E-409C-BE32-E72D297353CC}">
                <c16:uniqueId val="{00000003-4A86-4D98-9C1F-0441566730CE}"/>
              </c:ext>
            </c:extLst>
          </c:dPt>
          <c:dPt>
            <c:idx val="4"/>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4-4A86-4D98-9C1F-0441566730CE}"/>
              </c:ext>
            </c:extLst>
          </c:dPt>
          <c:dPt>
            <c:idx val="5"/>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5-2A68-475D-82AE-165844A84E7B}"/>
              </c:ext>
            </c:extLst>
          </c:dPt>
          <c:dPt>
            <c:idx val="6"/>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6-2A68-475D-82AE-165844A84E7B}"/>
              </c:ext>
            </c:extLst>
          </c:dPt>
          <c:dPt>
            <c:idx val="7"/>
            <c:invertIfNegative val="0"/>
            <c:bubble3D val="0"/>
            <c:spPr>
              <a:blipFill>
                <a:blip xmlns:r="http://schemas.openxmlformats.org/officeDocument/2006/relationships" r:embed="rId4"/>
                <a:stretch>
                  <a:fillRect/>
                </a:stretch>
              </a:blipFill>
            </c:spPr>
            <c:extLst>
              <c:ext xmlns:c16="http://schemas.microsoft.com/office/drawing/2014/chart" uri="{C3380CC4-5D6E-409C-BE32-E72D297353CC}">
                <c16:uniqueId val="{00000007-2A68-475D-82AE-165844A84E7B}"/>
              </c:ext>
            </c:extLst>
          </c:dPt>
          <c:dPt>
            <c:idx val="8"/>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8-2A68-475D-82AE-165844A84E7B}"/>
              </c:ext>
            </c:extLst>
          </c:dPt>
          <c:dPt>
            <c:idx val="9"/>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9-2A68-475D-82AE-165844A84E7B}"/>
              </c:ext>
            </c:extLst>
          </c:dPt>
          <c:dPt>
            <c:idx val="10"/>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A-A5D0-4174-8092-6711481A0199}"/>
              </c:ext>
            </c:extLst>
          </c:dPt>
          <c:dPt>
            <c:idx val="11"/>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B-A5D0-4174-8092-6711481A0199}"/>
              </c:ext>
            </c:extLst>
          </c:dPt>
          <c:dLbls>
            <c:dLbl>
              <c:idx val="0"/>
              <c:layout>
                <c:manualLayout>
                  <c:x val="-5.096739718541438E-4"/>
                  <c:y val="1.316199631508045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General</c:formatCode>
                <c:ptCount val="12"/>
                <c:pt idx="0">
                  <c:v>945</c:v>
                </c:pt>
                <c:pt idx="1">
                  <c:v>880</c:v>
                </c:pt>
                <c:pt idx="2">
                  <c:v>828</c:v>
                </c:pt>
                <c:pt idx="3">
                  <c:v>816</c:v>
                </c:pt>
                <c:pt idx="4">
                  <c:v>800</c:v>
                </c:pt>
                <c:pt idx="5">
                  <c:v>798</c:v>
                </c:pt>
                <c:pt idx="6">
                  <c:v>756</c:v>
                </c:pt>
                <c:pt idx="7">
                  <c:v>736</c:v>
                </c:pt>
                <c:pt idx="8">
                  <c:v>735</c:v>
                </c:pt>
                <c:pt idx="9">
                  <c:v>713</c:v>
                </c:pt>
                <c:pt idx="10">
                  <c:v>693</c:v>
                </c:pt>
                <c:pt idx="11">
                  <c:v>690</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24094720"/>
        <c:axId val="123682816"/>
      </c:barChart>
      <c:catAx>
        <c:axId val="124094720"/>
        <c:scaling>
          <c:orientation val="maxMin"/>
        </c:scaling>
        <c:delete val="0"/>
        <c:axPos val="l"/>
        <c:numFmt formatCode="General" sourceLinked="1"/>
        <c:majorTickMark val="none"/>
        <c:minorTickMark val="none"/>
        <c:tickLblPos val="none"/>
        <c:crossAx val="123682816"/>
        <c:crosses val="autoZero"/>
        <c:auto val="1"/>
        <c:lblAlgn val="ctr"/>
        <c:lblOffset val="100"/>
        <c:noMultiLvlLbl val="0"/>
      </c:catAx>
      <c:valAx>
        <c:axId val="123682816"/>
        <c:scaling>
          <c:orientation val="minMax"/>
          <c:max val="1400"/>
          <c:min val="0"/>
        </c:scaling>
        <c:delete val="0"/>
        <c:axPos val="t"/>
        <c:numFmt formatCode="General" sourceLinked="1"/>
        <c:majorTickMark val="none"/>
        <c:minorTickMark val="none"/>
        <c:tickLblPos val="none"/>
        <c:spPr>
          <a:ln>
            <a:noFill/>
          </a:ln>
        </c:spPr>
        <c:crossAx val="124094720"/>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5">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64E-3"/>
          <c:y val="0"/>
          <c:w val="0.75657924460364578"/>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Lbls>
            <c:dLbl>
              <c:idx val="0"/>
              <c:layout>
                <c:manualLayout>
                  <c:x val="-5.0967397185414434E-4"/>
                  <c:y val="1.3161996315080472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pt idx="0">
                  <c:v>630</c:v>
                </c:pt>
                <c:pt idx="1">
                  <c:v>629</c:v>
                </c:pt>
                <c:pt idx="2">
                  <c:v>561</c:v>
                </c:pt>
                <c:pt idx="3">
                  <c:v>551</c:v>
                </c:pt>
                <c:pt idx="4">
                  <c:v>551</c:v>
                </c:pt>
                <c:pt idx="5">
                  <c:v>544</c:v>
                </c:pt>
                <c:pt idx="6">
                  <c:v>513</c:v>
                </c:pt>
                <c:pt idx="7">
                  <c:v>486</c:v>
                </c:pt>
                <c:pt idx="8">
                  <c:v>396</c:v>
                </c:pt>
                <c:pt idx="9">
                  <c:v>345</c:v>
                </c:pt>
                <c:pt idx="10">
                  <c:v>325</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24518784"/>
        <c:axId val="124520320"/>
      </c:barChart>
      <c:catAx>
        <c:axId val="124518784"/>
        <c:scaling>
          <c:orientation val="maxMin"/>
        </c:scaling>
        <c:delete val="0"/>
        <c:axPos val="l"/>
        <c:numFmt formatCode="General" sourceLinked="1"/>
        <c:majorTickMark val="none"/>
        <c:minorTickMark val="none"/>
        <c:tickLblPos val="none"/>
        <c:crossAx val="124520320"/>
        <c:crosses val="autoZero"/>
        <c:auto val="1"/>
        <c:lblAlgn val="ctr"/>
        <c:lblOffset val="100"/>
        <c:noMultiLvlLbl val="0"/>
      </c:catAx>
      <c:valAx>
        <c:axId val="124520320"/>
        <c:scaling>
          <c:orientation val="minMax"/>
          <c:max val="1400"/>
          <c:min val="0"/>
        </c:scaling>
        <c:delete val="0"/>
        <c:axPos val="t"/>
        <c:numFmt formatCode="General" sourceLinked="1"/>
        <c:majorTickMark val="none"/>
        <c:minorTickMark val="none"/>
        <c:tickLblPos val="none"/>
        <c:spPr>
          <a:ln>
            <a:noFill/>
          </a:ln>
        </c:spPr>
        <c:crossAx val="124518784"/>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1815E-3"/>
          <c:y val="0"/>
          <c:w val="0.86523035798413162"/>
          <c:h val="1"/>
        </c:manualLayout>
      </c:layout>
      <c:barChart>
        <c:barDir val="bar"/>
        <c:grouping val="clustered"/>
        <c:varyColors val="0"/>
        <c:ser>
          <c:idx val="2"/>
          <c:order val="0"/>
          <c:tx>
            <c:strRef>
              <c:f>Sheet1!$B$1</c:f>
              <c:strCache>
                <c:ptCount val="1"/>
              </c:strCache>
            </c:strRef>
          </c:tx>
          <c:spPr>
            <a:blipFill>
              <a:blip xmlns:r="http://schemas.openxmlformats.org/officeDocument/2006/relationships" r:embed="rId1"/>
              <a:stretch>
                <a:fillRect/>
              </a:stretch>
            </a:blip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numCache>
            </c:numRef>
          </c:val>
          <c:extLst>
            <c:ext xmlns:c16="http://schemas.microsoft.com/office/drawing/2014/chart" uri="{C3380CC4-5D6E-409C-BE32-E72D297353CC}">
              <c16:uniqueId val="{00000000-CE53-4F16-AAA4-570FBBE0AB42}"/>
            </c:ext>
          </c:extLst>
        </c:ser>
        <c:ser>
          <c:idx val="0"/>
          <c:order val="1"/>
          <c:tx>
            <c:strRef>
              <c:f>Sheet1!$C$1</c:f>
              <c:strCache>
                <c:ptCount val="1"/>
              </c:strCache>
            </c:strRef>
          </c:tx>
          <c:spPr>
            <a:blipFill>
              <a:blip xmlns:r="http://schemas.openxmlformats.org/officeDocument/2006/relationships" r:embed="rId1"/>
              <a:stretch>
                <a:fillRect/>
              </a:stretch>
            </a:blipFill>
          </c:spPr>
          <c:invertIfNegative val="0"/>
          <c:dLbls>
            <c:numFmt formatCode="General" sourceLinked="0"/>
            <c:spPr>
              <a:noFill/>
              <a:ln>
                <a:noFill/>
              </a:ln>
              <a:effectLst/>
            </c:spPr>
            <c:txPr>
              <a:bodyPr/>
              <a:lstStyle/>
              <a:p>
                <a:pPr>
                  <a:defRPr sz="800">
                    <a:solidFill>
                      <a:schemeClr val="accent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Sheet1!$C$2:$C$12</c:f>
              <c:numCache>
                <c:formatCode>General</c:formatCode>
                <c:ptCount val="11"/>
                <c:pt idx="0">
                  <c:v>1075</c:v>
                </c:pt>
                <c:pt idx="1">
                  <c:v>880</c:v>
                </c:pt>
                <c:pt idx="2">
                  <c:v>836</c:v>
                </c:pt>
                <c:pt idx="3">
                  <c:v>817</c:v>
                </c:pt>
                <c:pt idx="4">
                  <c:v>798</c:v>
                </c:pt>
                <c:pt idx="5">
                  <c:v>777</c:v>
                </c:pt>
                <c:pt idx="6">
                  <c:v>760</c:v>
                </c:pt>
                <c:pt idx="7">
                  <c:v>700</c:v>
                </c:pt>
                <c:pt idx="8">
                  <c:v>646</c:v>
                </c:pt>
                <c:pt idx="9">
                  <c:v>640</c:v>
                </c:pt>
                <c:pt idx="10">
                  <c:v>640</c:v>
                </c:pt>
              </c:numCache>
            </c:numRef>
          </c:val>
          <c:extLst>
            <c:ext xmlns:c16="http://schemas.microsoft.com/office/drawing/2014/chart" uri="{C3380CC4-5D6E-409C-BE32-E72D297353CC}">
              <c16:uniqueId val="{00000009-CE53-4F16-AAA4-570FBBE0AB42}"/>
            </c:ext>
          </c:extLst>
        </c:ser>
        <c:dLbls>
          <c:showLegendKey val="0"/>
          <c:showVal val="0"/>
          <c:showCatName val="0"/>
          <c:showSerName val="0"/>
          <c:showPercent val="0"/>
          <c:showBubbleSize val="0"/>
        </c:dLbls>
        <c:gapWidth val="50"/>
        <c:overlap val="100"/>
        <c:axId val="97956992"/>
        <c:axId val="97958528"/>
      </c:barChart>
      <c:catAx>
        <c:axId val="97956992"/>
        <c:scaling>
          <c:orientation val="maxMin"/>
        </c:scaling>
        <c:delete val="0"/>
        <c:axPos val="l"/>
        <c:numFmt formatCode="General" sourceLinked="1"/>
        <c:majorTickMark val="none"/>
        <c:minorTickMark val="none"/>
        <c:tickLblPos val="none"/>
        <c:crossAx val="97958528"/>
        <c:crosses val="autoZero"/>
        <c:auto val="1"/>
        <c:lblAlgn val="ctr"/>
        <c:lblOffset val="100"/>
        <c:noMultiLvlLbl val="0"/>
      </c:catAx>
      <c:valAx>
        <c:axId val="97958528"/>
        <c:scaling>
          <c:orientation val="minMax"/>
          <c:max val="2500"/>
          <c:min val="0"/>
        </c:scaling>
        <c:delete val="0"/>
        <c:axPos val="t"/>
        <c:numFmt formatCode="General" sourceLinked="1"/>
        <c:majorTickMark val="none"/>
        <c:minorTickMark val="none"/>
        <c:tickLblPos val="none"/>
        <c:spPr>
          <a:ln>
            <a:noFill/>
          </a:ln>
        </c:spPr>
        <c:crossAx val="97956992"/>
        <c:crosses val="autoZero"/>
        <c:crossBetween val="between"/>
        <c:majorUnit val="2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78E-3"/>
          <c:y val="0"/>
          <c:w val="0.7565792446036459"/>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Lbls>
            <c:dLbl>
              <c:idx val="0"/>
              <c:layout>
                <c:manualLayout>
                  <c:x val="-5.0967397185414434E-4"/>
                  <c:y val="1.3161996315080476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dLbl>
              <c:idx val="8"/>
              <c:tx>
                <c:rich>
                  <a:bodyPr/>
                  <a:lstStyle/>
                  <a:p>
                    <a:r>
                      <a:rPr lang="en-US" dirty="0"/>
                      <a:t>112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1D8-4D9A-A636-8FB3EA3157E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pt idx="0">
                  <c:v>299</c:v>
                </c:pt>
                <c:pt idx="1">
                  <c:v>276</c:v>
                </c:pt>
                <c:pt idx="2">
                  <c:v>247</c:v>
                </c:pt>
                <c:pt idx="3">
                  <c:v>238</c:v>
                </c:pt>
                <c:pt idx="4">
                  <c:v>231</c:v>
                </c:pt>
                <c:pt idx="5">
                  <c:v>228</c:v>
                </c:pt>
                <c:pt idx="6">
                  <c:v>180</c:v>
                </c:pt>
                <c:pt idx="7">
                  <c:v>176</c:v>
                </c:pt>
                <c:pt idx="8">
                  <c:v>112</c:v>
                </c:pt>
                <c:pt idx="9">
                  <c:v>88</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24594432"/>
        <c:axId val="124596224"/>
      </c:barChart>
      <c:catAx>
        <c:axId val="124594432"/>
        <c:scaling>
          <c:orientation val="maxMin"/>
        </c:scaling>
        <c:delete val="0"/>
        <c:axPos val="l"/>
        <c:numFmt formatCode="General" sourceLinked="1"/>
        <c:majorTickMark val="none"/>
        <c:minorTickMark val="none"/>
        <c:tickLblPos val="none"/>
        <c:crossAx val="124596224"/>
        <c:crosses val="autoZero"/>
        <c:auto val="1"/>
        <c:lblAlgn val="ctr"/>
        <c:lblOffset val="100"/>
        <c:noMultiLvlLbl val="0"/>
      </c:catAx>
      <c:valAx>
        <c:axId val="124596224"/>
        <c:scaling>
          <c:orientation val="minMax"/>
          <c:max val="1400"/>
          <c:min val="0"/>
        </c:scaling>
        <c:delete val="0"/>
        <c:axPos val="t"/>
        <c:numFmt formatCode="General" sourceLinked="1"/>
        <c:majorTickMark val="none"/>
        <c:minorTickMark val="none"/>
        <c:tickLblPos val="none"/>
        <c:spPr>
          <a:ln>
            <a:noFill/>
          </a:ln>
        </c:spPr>
        <c:crossAx val="124594432"/>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906849245566"/>
          <c:y val="1.6629421229151446E-3"/>
          <c:w val="0.78132131987142228"/>
          <c:h val="0.99646565689563349"/>
        </c:manualLayout>
      </c:layout>
      <c:doughnutChart>
        <c:varyColors val="1"/>
        <c:ser>
          <c:idx val="2"/>
          <c:order val="0"/>
          <c:tx>
            <c:strRef>
              <c:f>Sheet1!$B$1</c:f>
              <c:strCache>
                <c:ptCount val="1"/>
              </c:strCache>
            </c:strRef>
          </c:tx>
          <c:dPt>
            <c:idx val="0"/>
            <c:bubble3D val="0"/>
            <c:spPr>
              <a:solidFill>
                <a:schemeClr val="accent5"/>
              </a:solidFill>
            </c:spPr>
            <c:extLst>
              <c:ext xmlns:c16="http://schemas.microsoft.com/office/drawing/2014/chart" uri="{C3380CC4-5D6E-409C-BE32-E72D297353CC}">
                <c16:uniqueId val="{00000001-5E76-4521-8F85-F1B3E73894C9}"/>
              </c:ext>
            </c:extLst>
          </c:dPt>
          <c:dPt>
            <c:idx val="1"/>
            <c:bubble3D val="0"/>
            <c:spPr>
              <a:solidFill>
                <a:schemeClr val="accent5">
                  <a:lumMod val="40000"/>
                  <a:lumOff val="60000"/>
                </a:schemeClr>
              </a:solidFill>
            </c:spPr>
            <c:extLst>
              <c:ext xmlns:c16="http://schemas.microsoft.com/office/drawing/2014/chart" uri="{C3380CC4-5D6E-409C-BE32-E72D297353CC}">
                <c16:uniqueId val="{00000003-5E76-4521-8F85-F1B3E73894C9}"/>
              </c:ext>
            </c:extLst>
          </c:dPt>
          <c:dPt>
            <c:idx val="2"/>
            <c:bubble3D val="0"/>
            <c:spPr>
              <a:solidFill>
                <a:srgbClr val="FFFFCC"/>
              </a:solidFill>
              <a:ln w="6350">
                <a:solidFill>
                  <a:schemeClr val="accent1"/>
                </a:solidFill>
              </a:ln>
            </c:spPr>
            <c:extLst>
              <c:ext xmlns:c16="http://schemas.microsoft.com/office/drawing/2014/chart" uri="{C3380CC4-5D6E-409C-BE32-E72D297353CC}">
                <c16:uniqueId val="{00000005-5E76-4521-8F85-F1B3E73894C9}"/>
              </c:ext>
            </c:extLst>
          </c:dPt>
          <c:dPt>
            <c:idx val="3"/>
            <c:bubble3D val="0"/>
            <c:spPr>
              <a:solidFill>
                <a:schemeClr val="accent3"/>
              </a:solidFill>
            </c:spPr>
            <c:extLst>
              <c:ext xmlns:c16="http://schemas.microsoft.com/office/drawing/2014/chart" uri="{C3380CC4-5D6E-409C-BE32-E72D297353CC}">
                <c16:uniqueId val="{00000007-5E76-4521-8F85-F1B3E73894C9}"/>
              </c:ext>
            </c:extLst>
          </c:dPt>
          <c:dPt>
            <c:idx val="4"/>
            <c:bubble3D val="0"/>
            <c:spPr>
              <a:solidFill>
                <a:schemeClr val="accent4">
                  <a:lumMod val="60000"/>
                  <a:lumOff val="40000"/>
                </a:schemeClr>
              </a:solidFill>
              <a:ln>
                <a:noFill/>
              </a:ln>
            </c:spPr>
            <c:extLst>
              <c:ext xmlns:c16="http://schemas.microsoft.com/office/drawing/2014/chart" uri="{C3380CC4-5D6E-409C-BE32-E72D297353CC}">
                <c16:uniqueId val="{00000009-5E76-4521-8F85-F1B3E73894C9}"/>
              </c:ext>
            </c:extLst>
          </c:dPt>
          <c:dLbls>
            <c:dLbl>
              <c:idx val="3"/>
              <c:delete val="1"/>
              <c:extLst>
                <c:ext xmlns:c15="http://schemas.microsoft.com/office/drawing/2012/chart" uri="{CE6537A1-D6FC-4f65-9D91-7224C49458BB}"/>
                <c:ext xmlns:c16="http://schemas.microsoft.com/office/drawing/2014/chart" uri="{C3380CC4-5D6E-409C-BE32-E72D297353CC}">
                  <c16:uniqueId val="{00000007-5E76-4521-8F85-F1B3E73894C9}"/>
                </c:ext>
              </c:extLst>
            </c:dLbl>
            <c:dLbl>
              <c:idx val="4"/>
              <c:delete val="1"/>
              <c:extLst>
                <c:ext xmlns:c15="http://schemas.microsoft.com/office/drawing/2012/chart" uri="{CE6537A1-D6FC-4f65-9D91-7224C49458BB}"/>
                <c:ext xmlns:c16="http://schemas.microsoft.com/office/drawing/2014/chart" uri="{C3380CC4-5D6E-409C-BE32-E72D297353CC}">
                  <c16:uniqueId val="{00000009-5E76-4521-8F85-F1B3E73894C9}"/>
                </c:ext>
              </c:extLst>
            </c:dLbl>
            <c:numFmt formatCode="General\%" sourceLinked="0"/>
            <c:spPr>
              <a:noFill/>
              <a:ln>
                <a:noFill/>
              </a:ln>
              <a:effectLst/>
            </c:spPr>
            <c:txPr>
              <a:bodyPr/>
              <a:lstStyle/>
              <a:p>
                <a:pPr>
                  <a:defRPr sz="18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4"/>
                <c:pt idx="0">
                  <c:v>With full meal</c:v>
                </c:pt>
                <c:pt idx="1">
                  <c:v>With a snack</c:v>
                </c:pt>
                <c:pt idx="2">
                  <c:v>By itself - no food</c:v>
                </c:pt>
                <c:pt idx="3">
                  <c:v>By itself - no food</c:v>
                </c:pt>
              </c:strCache>
            </c:strRef>
          </c:cat>
          <c:val>
            <c:numRef>
              <c:f>Sheet1!$B$2:$B$6</c:f>
              <c:numCache>
                <c:formatCode>General</c:formatCode>
                <c:ptCount val="5"/>
                <c:pt idx="0">
                  <c:v>64</c:v>
                </c:pt>
                <c:pt idx="1">
                  <c:v>23</c:v>
                </c:pt>
                <c:pt idx="2">
                  <c:v>13</c:v>
                </c:pt>
              </c:numCache>
            </c:numRef>
          </c:val>
          <c:extLst>
            <c:ext xmlns:c16="http://schemas.microsoft.com/office/drawing/2014/chart" uri="{C3380CC4-5D6E-409C-BE32-E72D297353CC}">
              <c16:uniqueId val="{0000000A-5E76-4521-8F85-F1B3E73894C9}"/>
            </c:ext>
          </c:extLst>
        </c:ser>
        <c:dLbls>
          <c:showLegendKey val="0"/>
          <c:showVal val="0"/>
          <c:showCatName val="0"/>
          <c:showSerName val="0"/>
          <c:showPercent val="0"/>
          <c:showBubbleSize val="0"/>
          <c:showLeaderLines val="1"/>
        </c:dLbls>
        <c:firstSliceAng val="244"/>
        <c:holeSize val="50"/>
      </c:doughnutChart>
    </c:plotArea>
    <c:plotVisOnly val="1"/>
    <c:dispBlanksAs val="zero"/>
    <c:showDLblsOverMax val="0"/>
  </c:chart>
  <c:txPr>
    <a:bodyPr/>
    <a:lstStyle/>
    <a:p>
      <a:pPr>
        <a:defRPr sz="1000" b="1">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1819E-3"/>
          <c:y val="0"/>
          <c:w val="0.86523035798413162"/>
          <c:h val="1"/>
        </c:manualLayout>
      </c:layout>
      <c:barChart>
        <c:barDir val="bar"/>
        <c:grouping val="clustered"/>
        <c:varyColors val="0"/>
        <c:ser>
          <c:idx val="2"/>
          <c:order val="0"/>
          <c:tx>
            <c:strRef>
              <c:f>Sheet1!$B$1</c:f>
              <c:strCache>
                <c:ptCount val="1"/>
              </c:strCache>
            </c:strRef>
          </c:tx>
          <c:spPr>
            <a:blipFill>
              <a:blip xmlns:r="http://schemas.openxmlformats.org/officeDocument/2006/relationships" r:embed="rId1"/>
              <a:stretch>
                <a:fillRect/>
              </a:stretch>
            </a:blip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numCache>
            </c:numRef>
          </c:val>
          <c:extLst>
            <c:ext xmlns:c16="http://schemas.microsoft.com/office/drawing/2014/chart" uri="{C3380CC4-5D6E-409C-BE32-E72D297353CC}">
              <c16:uniqueId val="{00000000-CE53-4F16-AAA4-570FBBE0AB42}"/>
            </c:ext>
          </c:extLst>
        </c:ser>
        <c:ser>
          <c:idx val="0"/>
          <c:order val="1"/>
          <c:tx>
            <c:strRef>
              <c:f>Sheet1!$C$1</c:f>
              <c:strCache>
                <c:ptCount val="1"/>
              </c:strCache>
            </c:strRef>
          </c:tx>
          <c:spPr>
            <a:blipFill>
              <a:blip xmlns:r="http://schemas.openxmlformats.org/officeDocument/2006/relationships" r:embed="rId1"/>
              <a:stretch>
                <a:fillRect/>
              </a:stretch>
            </a:blipFill>
          </c:spPr>
          <c:invertIfNegative val="0"/>
          <c:dLbls>
            <c:numFmt formatCode="General" sourceLinked="0"/>
            <c:spPr>
              <a:noFill/>
              <a:ln>
                <a:noFill/>
              </a:ln>
              <a:effectLst/>
            </c:spPr>
            <c:txPr>
              <a:bodyPr/>
              <a:lstStyle/>
              <a:p>
                <a:pPr>
                  <a:defRPr sz="800">
                    <a:solidFill>
                      <a:schemeClr val="accent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Sheet1!$C$2:$C$12</c:f>
              <c:numCache>
                <c:formatCode>General</c:formatCode>
                <c:ptCount val="11"/>
                <c:pt idx="0">
                  <c:v>1066</c:v>
                </c:pt>
                <c:pt idx="1">
                  <c:v>858</c:v>
                </c:pt>
                <c:pt idx="2">
                  <c:v>816</c:v>
                </c:pt>
                <c:pt idx="3">
                  <c:v>675</c:v>
                </c:pt>
                <c:pt idx="4">
                  <c:v>490</c:v>
                </c:pt>
                <c:pt idx="5">
                  <c:v>481</c:v>
                </c:pt>
                <c:pt idx="6">
                  <c:v>450</c:v>
                </c:pt>
                <c:pt idx="7">
                  <c:v>448</c:v>
                </c:pt>
                <c:pt idx="8">
                  <c:v>416</c:v>
                </c:pt>
                <c:pt idx="9">
                  <c:v>390</c:v>
                </c:pt>
              </c:numCache>
            </c:numRef>
          </c:val>
          <c:extLst>
            <c:ext xmlns:c16="http://schemas.microsoft.com/office/drawing/2014/chart" uri="{C3380CC4-5D6E-409C-BE32-E72D297353CC}">
              <c16:uniqueId val="{00000009-CE53-4F16-AAA4-570FBBE0AB42}"/>
            </c:ext>
          </c:extLst>
        </c:ser>
        <c:dLbls>
          <c:showLegendKey val="0"/>
          <c:showVal val="0"/>
          <c:showCatName val="0"/>
          <c:showSerName val="0"/>
          <c:showPercent val="0"/>
          <c:showBubbleSize val="0"/>
        </c:dLbls>
        <c:gapWidth val="50"/>
        <c:overlap val="100"/>
        <c:axId val="99057024"/>
        <c:axId val="99181696"/>
      </c:barChart>
      <c:catAx>
        <c:axId val="99057024"/>
        <c:scaling>
          <c:orientation val="maxMin"/>
        </c:scaling>
        <c:delete val="0"/>
        <c:axPos val="l"/>
        <c:numFmt formatCode="General" sourceLinked="1"/>
        <c:majorTickMark val="none"/>
        <c:minorTickMark val="none"/>
        <c:tickLblPos val="none"/>
        <c:crossAx val="99181696"/>
        <c:crosses val="autoZero"/>
        <c:auto val="1"/>
        <c:lblAlgn val="ctr"/>
        <c:lblOffset val="100"/>
        <c:noMultiLvlLbl val="0"/>
      </c:catAx>
      <c:valAx>
        <c:axId val="99181696"/>
        <c:scaling>
          <c:orientation val="minMax"/>
          <c:max val="2500"/>
          <c:min val="0"/>
        </c:scaling>
        <c:delete val="0"/>
        <c:axPos val="t"/>
        <c:numFmt formatCode="General" sourceLinked="1"/>
        <c:majorTickMark val="none"/>
        <c:minorTickMark val="none"/>
        <c:tickLblPos val="none"/>
        <c:spPr>
          <a:ln>
            <a:noFill/>
          </a:ln>
        </c:spPr>
        <c:crossAx val="99057024"/>
        <c:crosses val="autoZero"/>
        <c:crossBetween val="between"/>
        <c:majorUnit val="2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1824E-3"/>
          <c:y val="0"/>
          <c:w val="0.86523035798413162"/>
          <c:h val="1"/>
        </c:manualLayout>
      </c:layout>
      <c:barChart>
        <c:barDir val="bar"/>
        <c:grouping val="clustered"/>
        <c:varyColors val="0"/>
        <c:ser>
          <c:idx val="2"/>
          <c:order val="0"/>
          <c:tx>
            <c:strRef>
              <c:f>Sheet1!$B$1</c:f>
              <c:strCache>
                <c:ptCount val="1"/>
              </c:strCache>
            </c:strRef>
          </c:tx>
          <c:spPr>
            <a:blipFill>
              <a:blip xmlns:r="http://schemas.openxmlformats.org/officeDocument/2006/relationships" r:embed="rId1"/>
              <a:stretch>
                <a:fillRect/>
              </a:stretch>
            </a:blip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numCache>
            </c:numRef>
          </c:val>
          <c:extLst>
            <c:ext xmlns:c16="http://schemas.microsoft.com/office/drawing/2014/chart" uri="{C3380CC4-5D6E-409C-BE32-E72D297353CC}">
              <c16:uniqueId val="{00000000-CE53-4F16-AAA4-570FBBE0AB42}"/>
            </c:ext>
          </c:extLst>
        </c:ser>
        <c:ser>
          <c:idx val="0"/>
          <c:order val="1"/>
          <c:tx>
            <c:strRef>
              <c:f>Sheet1!$C$1</c:f>
              <c:strCache>
                <c:ptCount val="1"/>
              </c:strCache>
            </c:strRef>
          </c:tx>
          <c:spPr>
            <a:blipFill>
              <a:blip xmlns:r="http://schemas.openxmlformats.org/officeDocument/2006/relationships" r:embed="rId1"/>
              <a:stretch>
                <a:fillRect/>
              </a:stretch>
            </a:blipFill>
          </c:spPr>
          <c:invertIfNegative val="0"/>
          <c:dLbls>
            <c:numFmt formatCode="General" sourceLinked="0"/>
            <c:spPr>
              <a:noFill/>
              <a:ln>
                <a:noFill/>
              </a:ln>
              <a:effectLst/>
            </c:spPr>
            <c:txPr>
              <a:bodyPr/>
              <a:lstStyle/>
              <a:p>
                <a:pPr>
                  <a:defRPr sz="800">
                    <a:solidFill>
                      <a:schemeClr val="accent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Sheet1!$C$2:$C$12</c:f>
              <c:numCache>
                <c:formatCode>General</c:formatCode>
                <c:ptCount val="11"/>
                <c:pt idx="0">
                  <c:v>1425</c:v>
                </c:pt>
                <c:pt idx="1">
                  <c:v>1161</c:v>
                </c:pt>
                <c:pt idx="2">
                  <c:v>1134</c:v>
                </c:pt>
                <c:pt idx="3">
                  <c:v>1078</c:v>
                </c:pt>
                <c:pt idx="4">
                  <c:v>1035</c:v>
                </c:pt>
                <c:pt idx="5">
                  <c:v>1026</c:v>
                </c:pt>
                <c:pt idx="6">
                  <c:v>1008</c:v>
                </c:pt>
                <c:pt idx="7">
                  <c:v>989</c:v>
                </c:pt>
                <c:pt idx="8">
                  <c:v>946</c:v>
                </c:pt>
                <c:pt idx="9">
                  <c:v>945</c:v>
                </c:pt>
                <c:pt idx="10">
                  <c:v>945</c:v>
                </c:pt>
              </c:numCache>
            </c:numRef>
          </c:val>
          <c:extLst>
            <c:ext xmlns:c16="http://schemas.microsoft.com/office/drawing/2014/chart" uri="{C3380CC4-5D6E-409C-BE32-E72D297353CC}">
              <c16:uniqueId val="{00000009-CE53-4F16-AAA4-570FBBE0AB42}"/>
            </c:ext>
          </c:extLst>
        </c:ser>
        <c:dLbls>
          <c:showLegendKey val="0"/>
          <c:showVal val="0"/>
          <c:showCatName val="0"/>
          <c:showSerName val="0"/>
          <c:showPercent val="0"/>
          <c:showBubbleSize val="0"/>
        </c:dLbls>
        <c:gapWidth val="50"/>
        <c:overlap val="100"/>
        <c:axId val="99314688"/>
        <c:axId val="99316480"/>
      </c:barChart>
      <c:catAx>
        <c:axId val="99314688"/>
        <c:scaling>
          <c:orientation val="maxMin"/>
        </c:scaling>
        <c:delete val="0"/>
        <c:axPos val="l"/>
        <c:numFmt formatCode="General" sourceLinked="1"/>
        <c:majorTickMark val="none"/>
        <c:minorTickMark val="none"/>
        <c:tickLblPos val="none"/>
        <c:crossAx val="99316480"/>
        <c:crosses val="autoZero"/>
        <c:auto val="1"/>
        <c:lblAlgn val="ctr"/>
        <c:lblOffset val="100"/>
        <c:noMultiLvlLbl val="0"/>
      </c:catAx>
      <c:valAx>
        <c:axId val="99316480"/>
        <c:scaling>
          <c:orientation val="minMax"/>
          <c:max val="2500"/>
          <c:min val="0"/>
        </c:scaling>
        <c:delete val="0"/>
        <c:axPos val="t"/>
        <c:numFmt formatCode="General" sourceLinked="1"/>
        <c:majorTickMark val="none"/>
        <c:minorTickMark val="none"/>
        <c:tickLblPos val="none"/>
        <c:spPr>
          <a:ln>
            <a:noFill/>
          </a:ln>
        </c:spPr>
        <c:crossAx val="99314688"/>
        <c:crosses val="autoZero"/>
        <c:crossBetween val="between"/>
        <c:majorUnit val="2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473E-3"/>
          <c:y val="0"/>
          <c:w val="0.75657924460364478"/>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0-D8FB-473D-930E-4B75C9D086F5}"/>
              </c:ext>
            </c:extLst>
          </c:dPt>
          <c:dPt>
            <c:idx val="1"/>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6DF3-4FD3-837E-804BBDFD9A2E}"/>
              </c:ext>
            </c:extLst>
          </c:dPt>
          <c:dPt>
            <c:idx val="2"/>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2-6DF3-4FD3-837E-804BBDFD9A2E}"/>
              </c:ext>
            </c:extLst>
          </c:dPt>
          <c:dPt>
            <c:idx val="4"/>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3-6DF3-4FD3-837E-804BBDFD9A2E}"/>
              </c:ext>
            </c:extLst>
          </c:dPt>
          <c:dLbls>
            <c:dLbl>
              <c:idx val="0"/>
              <c:layout>
                <c:manualLayout>
                  <c:x val="-5.0967397185414337E-4"/>
                  <c:y val="1.3161996315080436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General</c:formatCode>
                <c:ptCount val="12"/>
                <c:pt idx="0">
                  <c:v>1290</c:v>
                </c:pt>
                <c:pt idx="1">
                  <c:v>1189</c:v>
                </c:pt>
                <c:pt idx="2">
                  <c:v>1053</c:v>
                </c:pt>
                <c:pt idx="3">
                  <c:v>1025</c:v>
                </c:pt>
                <c:pt idx="4">
                  <c:v>960</c:v>
                </c:pt>
                <c:pt idx="5">
                  <c:v>943</c:v>
                </c:pt>
                <c:pt idx="6">
                  <c:v>936</c:v>
                </c:pt>
                <c:pt idx="7">
                  <c:v>819</c:v>
                </c:pt>
                <c:pt idx="8">
                  <c:v>814</c:v>
                </c:pt>
                <c:pt idx="9">
                  <c:v>805</c:v>
                </c:pt>
                <c:pt idx="10">
                  <c:v>792</c:v>
                </c:pt>
                <c:pt idx="11">
                  <c:v>760</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09015424"/>
        <c:axId val="109016960"/>
      </c:barChart>
      <c:catAx>
        <c:axId val="109015424"/>
        <c:scaling>
          <c:orientation val="maxMin"/>
        </c:scaling>
        <c:delete val="0"/>
        <c:axPos val="l"/>
        <c:numFmt formatCode="General" sourceLinked="1"/>
        <c:majorTickMark val="none"/>
        <c:minorTickMark val="none"/>
        <c:tickLblPos val="none"/>
        <c:crossAx val="109016960"/>
        <c:crosses val="autoZero"/>
        <c:auto val="1"/>
        <c:lblAlgn val="ctr"/>
        <c:lblOffset val="100"/>
        <c:noMultiLvlLbl val="0"/>
      </c:catAx>
      <c:valAx>
        <c:axId val="109016960"/>
        <c:scaling>
          <c:orientation val="minMax"/>
          <c:max val="1400"/>
          <c:min val="0"/>
        </c:scaling>
        <c:delete val="0"/>
        <c:axPos val="t"/>
        <c:numFmt formatCode="General" sourceLinked="1"/>
        <c:majorTickMark val="none"/>
        <c:minorTickMark val="none"/>
        <c:tickLblPos val="none"/>
        <c:spPr>
          <a:ln>
            <a:noFill/>
          </a:ln>
        </c:spPr>
        <c:crossAx val="109015424"/>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486E-3"/>
          <c:y val="0"/>
          <c:w val="0.7565792446036449"/>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0-D8FB-473D-930E-4B75C9D086F5}"/>
              </c:ext>
            </c:extLst>
          </c:dPt>
          <c:dPt>
            <c:idx val="1"/>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4A86-4D98-9C1F-0441566730CE}"/>
              </c:ext>
            </c:extLst>
          </c:dPt>
          <c:dPt>
            <c:idx val="2"/>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2-4A86-4D98-9C1F-0441566730CE}"/>
              </c:ext>
            </c:extLst>
          </c:dPt>
          <c:dPt>
            <c:idx val="3"/>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3-4A86-4D98-9C1F-0441566730CE}"/>
              </c:ext>
            </c:extLst>
          </c:dPt>
          <c:dPt>
            <c:idx val="4"/>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4-4A86-4D98-9C1F-0441566730CE}"/>
              </c:ext>
            </c:extLst>
          </c:dPt>
          <c:dPt>
            <c:idx val="5"/>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5-E30D-4E7B-AB3C-D8AD8C83492E}"/>
              </c:ext>
            </c:extLst>
          </c:dPt>
          <c:dPt>
            <c:idx val="6"/>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6-E30D-4E7B-AB3C-D8AD8C83492E}"/>
              </c:ext>
            </c:extLst>
          </c:dPt>
          <c:dPt>
            <c:idx val="7"/>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7-E30D-4E7B-AB3C-D8AD8C83492E}"/>
              </c:ext>
            </c:extLst>
          </c:dPt>
          <c:dPt>
            <c:idx val="8"/>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8-E30D-4E7B-AB3C-D8AD8C83492E}"/>
              </c:ext>
            </c:extLst>
          </c:dPt>
          <c:dPt>
            <c:idx val="9"/>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9-E30D-4E7B-AB3C-D8AD8C83492E}"/>
              </c:ext>
            </c:extLst>
          </c:dPt>
          <c:dPt>
            <c:idx val="10"/>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A-E30D-4E7B-AB3C-D8AD8C83492E}"/>
              </c:ext>
            </c:extLst>
          </c:dPt>
          <c:dPt>
            <c:idx val="11"/>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B-E30D-4E7B-AB3C-D8AD8C83492E}"/>
              </c:ext>
            </c:extLst>
          </c:dPt>
          <c:dLbls>
            <c:dLbl>
              <c:idx val="0"/>
              <c:layout>
                <c:manualLayout>
                  <c:x val="-5.0967397185414348E-4"/>
                  <c:y val="1.3161996315080443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General</c:formatCode>
                <c:ptCount val="12"/>
                <c:pt idx="0">
                  <c:v>720</c:v>
                </c:pt>
                <c:pt idx="1">
                  <c:v>720</c:v>
                </c:pt>
                <c:pt idx="2">
                  <c:v>648</c:v>
                </c:pt>
                <c:pt idx="3">
                  <c:v>630</c:v>
                </c:pt>
                <c:pt idx="4">
                  <c:v>629</c:v>
                </c:pt>
                <c:pt idx="5">
                  <c:v>627</c:v>
                </c:pt>
                <c:pt idx="6">
                  <c:v>578</c:v>
                </c:pt>
                <c:pt idx="7">
                  <c:v>576</c:v>
                </c:pt>
                <c:pt idx="8">
                  <c:v>576</c:v>
                </c:pt>
                <c:pt idx="9">
                  <c:v>561</c:v>
                </c:pt>
                <c:pt idx="10">
                  <c:v>551</c:v>
                </c:pt>
                <c:pt idx="11">
                  <c:v>540</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08981632"/>
        <c:axId val="109053056"/>
      </c:barChart>
      <c:catAx>
        <c:axId val="108981632"/>
        <c:scaling>
          <c:orientation val="maxMin"/>
        </c:scaling>
        <c:delete val="0"/>
        <c:axPos val="l"/>
        <c:numFmt formatCode="General" sourceLinked="1"/>
        <c:majorTickMark val="none"/>
        <c:minorTickMark val="none"/>
        <c:tickLblPos val="none"/>
        <c:crossAx val="109053056"/>
        <c:crosses val="autoZero"/>
        <c:auto val="1"/>
        <c:lblAlgn val="ctr"/>
        <c:lblOffset val="100"/>
        <c:noMultiLvlLbl val="0"/>
      </c:catAx>
      <c:valAx>
        <c:axId val="109053056"/>
        <c:scaling>
          <c:orientation val="minMax"/>
          <c:max val="1400"/>
          <c:min val="0"/>
        </c:scaling>
        <c:delete val="0"/>
        <c:axPos val="t"/>
        <c:numFmt formatCode="General" sourceLinked="1"/>
        <c:majorTickMark val="none"/>
        <c:minorTickMark val="none"/>
        <c:tickLblPos val="none"/>
        <c:spPr>
          <a:ln>
            <a:noFill/>
          </a:ln>
        </c:spPr>
        <c:crossAx val="108981632"/>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43E-3"/>
          <c:y val="0"/>
          <c:w val="0.75657924460364545"/>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Lbls>
            <c:dLbl>
              <c:idx val="0"/>
              <c:layout>
                <c:manualLayout>
                  <c:x val="-5.0967397185414413E-4"/>
                  <c:y val="1.3161996315080464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pt idx="0">
                  <c:v>540</c:v>
                </c:pt>
                <c:pt idx="1">
                  <c:v>532</c:v>
                </c:pt>
                <c:pt idx="2">
                  <c:v>504</c:v>
                </c:pt>
                <c:pt idx="3">
                  <c:v>495</c:v>
                </c:pt>
                <c:pt idx="4">
                  <c:v>495</c:v>
                </c:pt>
                <c:pt idx="5">
                  <c:v>480</c:v>
                </c:pt>
                <c:pt idx="6">
                  <c:v>476</c:v>
                </c:pt>
                <c:pt idx="7">
                  <c:v>459</c:v>
                </c:pt>
                <c:pt idx="8">
                  <c:v>459</c:v>
                </c:pt>
                <c:pt idx="9">
                  <c:v>442</c:v>
                </c:pt>
                <c:pt idx="10">
                  <c:v>432</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17774208"/>
        <c:axId val="117775744"/>
      </c:barChart>
      <c:catAx>
        <c:axId val="117774208"/>
        <c:scaling>
          <c:orientation val="maxMin"/>
        </c:scaling>
        <c:delete val="0"/>
        <c:axPos val="l"/>
        <c:numFmt formatCode="General" sourceLinked="1"/>
        <c:majorTickMark val="none"/>
        <c:minorTickMark val="none"/>
        <c:tickLblPos val="none"/>
        <c:crossAx val="117775744"/>
        <c:crosses val="autoZero"/>
        <c:auto val="1"/>
        <c:lblAlgn val="ctr"/>
        <c:lblOffset val="100"/>
        <c:noMultiLvlLbl val="0"/>
      </c:catAx>
      <c:valAx>
        <c:axId val="117775744"/>
        <c:scaling>
          <c:orientation val="minMax"/>
          <c:max val="1400"/>
          <c:min val="0"/>
        </c:scaling>
        <c:delete val="0"/>
        <c:axPos val="t"/>
        <c:numFmt formatCode="General" sourceLinked="1"/>
        <c:majorTickMark val="none"/>
        <c:minorTickMark val="none"/>
        <c:tickLblPos val="none"/>
        <c:spPr>
          <a:ln>
            <a:noFill/>
          </a:ln>
        </c:spPr>
        <c:crossAx val="117774208"/>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556E-3"/>
          <c:y val="0"/>
          <c:w val="0.75657924460364556"/>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Lbls>
            <c:dLbl>
              <c:idx val="0"/>
              <c:layout>
                <c:manualLayout>
                  <c:x val="-5.0967397185414424E-4"/>
                  <c:y val="1.3161996315080468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dLbl>
              <c:idx val="9"/>
              <c:tx>
                <c:rich>
                  <a:bodyPr/>
                  <a:lstStyle/>
                  <a:p>
                    <a:r>
                      <a:rPr lang="en-US" dirty="0"/>
                      <a:t>162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93D-4151-BADD-52B496D39F08}"/>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numCache>
            </c:numRef>
          </c:cat>
          <c:val>
            <c:numRef>
              <c:f>'Sheet1'!$B$2:$B$12</c:f>
              <c:numCache>
                <c:formatCode>General</c:formatCode>
                <c:ptCount val="11"/>
                <c:pt idx="0">
                  <c:v>405</c:v>
                </c:pt>
                <c:pt idx="1">
                  <c:v>364</c:v>
                </c:pt>
                <c:pt idx="2">
                  <c:v>360</c:v>
                </c:pt>
                <c:pt idx="3">
                  <c:v>351</c:v>
                </c:pt>
                <c:pt idx="4">
                  <c:v>336</c:v>
                </c:pt>
                <c:pt idx="5">
                  <c:v>312</c:v>
                </c:pt>
                <c:pt idx="6">
                  <c:v>286</c:v>
                </c:pt>
                <c:pt idx="7">
                  <c:v>286</c:v>
                </c:pt>
                <c:pt idx="8">
                  <c:v>276</c:v>
                </c:pt>
                <c:pt idx="9">
                  <c:v>162</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17854208"/>
        <c:axId val="117855744"/>
      </c:barChart>
      <c:catAx>
        <c:axId val="117854208"/>
        <c:scaling>
          <c:orientation val="maxMin"/>
        </c:scaling>
        <c:delete val="0"/>
        <c:axPos val="l"/>
        <c:numFmt formatCode="General" sourceLinked="1"/>
        <c:majorTickMark val="none"/>
        <c:minorTickMark val="none"/>
        <c:tickLblPos val="none"/>
        <c:crossAx val="117855744"/>
        <c:crosses val="autoZero"/>
        <c:auto val="1"/>
        <c:lblAlgn val="ctr"/>
        <c:lblOffset val="100"/>
        <c:noMultiLvlLbl val="0"/>
      </c:catAx>
      <c:valAx>
        <c:axId val="117855744"/>
        <c:scaling>
          <c:orientation val="minMax"/>
          <c:max val="1400"/>
          <c:min val="0"/>
        </c:scaling>
        <c:delete val="0"/>
        <c:axPos val="t"/>
        <c:numFmt formatCode="General" sourceLinked="1"/>
        <c:majorTickMark val="none"/>
        <c:minorTickMark val="none"/>
        <c:tickLblPos val="none"/>
        <c:spPr>
          <a:ln>
            <a:noFill/>
          </a:ln>
        </c:spPr>
        <c:crossAx val="117854208"/>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49877750614495E-3"/>
          <c:y val="0"/>
          <c:w val="0.75657924460364501"/>
          <c:h val="1"/>
        </c:manualLayout>
      </c:layout>
      <c:barChart>
        <c:barDir val="bar"/>
        <c:grouping val="clustered"/>
        <c:varyColors val="0"/>
        <c:ser>
          <c:idx val="2"/>
          <c:order val="0"/>
          <c:tx>
            <c:strRef>
              <c:f>Sheet1!$B$1</c:f>
              <c:strCache>
                <c:ptCount val="1"/>
                <c:pt idx="0">
                  <c:v>grey 100%</c:v>
                </c:pt>
              </c:strCache>
            </c:strRef>
          </c:tx>
          <c:spPr>
            <a:blipFill>
              <a:blip xmlns:r="http://schemas.openxmlformats.org/officeDocument/2006/relationships" r:embed="rId1"/>
              <a:stretch>
                <a:fillRect/>
              </a:stretch>
            </a:blipFill>
          </c:spPr>
          <c:invertIfNegative val="0"/>
          <c:dPt>
            <c:idx val="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0-D8FB-473D-930E-4B75C9D086F5}"/>
              </c:ext>
            </c:extLst>
          </c:dPt>
          <c:dPt>
            <c:idx val="2"/>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7A6B-40F4-8B1E-5D1F8479E8FB}"/>
              </c:ext>
            </c:extLst>
          </c:dPt>
          <c:dPt>
            <c:idx val="4"/>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2-7A6B-40F4-8B1E-5D1F8479E8FB}"/>
              </c:ext>
            </c:extLst>
          </c:dPt>
          <c:dPt>
            <c:idx val="10"/>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3-7A6B-40F4-8B1E-5D1F8479E8FB}"/>
              </c:ext>
            </c:extLst>
          </c:dPt>
          <c:dLbls>
            <c:dLbl>
              <c:idx val="0"/>
              <c:layout>
                <c:manualLayout>
                  <c:x val="-5.0967397185414369E-4"/>
                  <c:y val="1.3161996315080447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FB-473D-930E-4B75C9D086F5}"/>
                </c:ext>
              </c:extLst>
            </c:dLbl>
            <c:numFmt formatCode="General" sourceLinked="0"/>
            <c:spPr>
              <a:noFill/>
              <a:ln>
                <a:noFill/>
              </a:ln>
              <a:effectLst/>
            </c:spPr>
            <c:txPr>
              <a:bodyPr/>
              <a:lstStyle/>
              <a:p>
                <a:pPr>
                  <a:defRPr sz="1000">
                    <a:solidFill>
                      <a:srgbClr val="3E3E3D"/>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numCache>
            </c:numRef>
          </c:cat>
          <c:val>
            <c:numRef>
              <c:f>Sheet1!$B$2:$B$13</c:f>
              <c:numCache>
                <c:formatCode>General</c:formatCode>
                <c:ptCount val="12"/>
                <c:pt idx="0">
                  <c:v>1376</c:v>
                </c:pt>
                <c:pt idx="1">
                  <c:v>1075</c:v>
                </c:pt>
                <c:pt idx="2">
                  <c:v>988</c:v>
                </c:pt>
                <c:pt idx="3">
                  <c:v>880</c:v>
                </c:pt>
                <c:pt idx="4">
                  <c:v>864</c:v>
                </c:pt>
                <c:pt idx="5">
                  <c:v>836</c:v>
                </c:pt>
                <c:pt idx="6">
                  <c:v>817</c:v>
                </c:pt>
                <c:pt idx="7">
                  <c:v>798</c:v>
                </c:pt>
                <c:pt idx="8">
                  <c:v>777</c:v>
                </c:pt>
                <c:pt idx="9">
                  <c:v>760</c:v>
                </c:pt>
                <c:pt idx="10">
                  <c:v>735</c:v>
                </c:pt>
                <c:pt idx="11">
                  <c:v>700</c:v>
                </c:pt>
              </c:numCache>
            </c:numRef>
          </c:val>
          <c:extLst>
            <c:ext xmlns:c16="http://schemas.microsoft.com/office/drawing/2014/chart" uri="{C3380CC4-5D6E-409C-BE32-E72D297353CC}">
              <c16:uniqueId val="{00000001-D8FB-473D-930E-4B75C9D086F5}"/>
            </c:ext>
          </c:extLst>
        </c:ser>
        <c:dLbls>
          <c:showLegendKey val="0"/>
          <c:showVal val="0"/>
          <c:showCatName val="0"/>
          <c:showSerName val="0"/>
          <c:showPercent val="0"/>
          <c:showBubbleSize val="0"/>
        </c:dLbls>
        <c:gapWidth val="50"/>
        <c:overlap val="100"/>
        <c:axId val="119315456"/>
        <c:axId val="121433472"/>
      </c:barChart>
      <c:catAx>
        <c:axId val="119315456"/>
        <c:scaling>
          <c:orientation val="maxMin"/>
        </c:scaling>
        <c:delete val="0"/>
        <c:axPos val="l"/>
        <c:numFmt formatCode="General" sourceLinked="1"/>
        <c:majorTickMark val="none"/>
        <c:minorTickMark val="none"/>
        <c:tickLblPos val="none"/>
        <c:crossAx val="121433472"/>
        <c:crosses val="autoZero"/>
        <c:auto val="1"/>
        <c:lblAlgn val="ctr"/>
        <c:lblOffset val="100"/>
        <c:noMultiLvlLbl val="0"/>
      </c:catAx>
      <c:valAx>
        <c:axId val="121433472"/>
        <c:scaling>
          <c:orientation val="minMax"/>
          <c:max val="1400"/>
          <c:min val="0"/>
        </c:scaling>
        <c:delete val="0"/>
        <c:axPos val="t"/>
        <c:numFmt formatCode="General" sourceLinked="1"/>
        <c:majorTickMark val="none"/>
        <c:minorTickMark val="none"/>
        <c:tickLblPos val="none"/>
        <c:spPr>
          <a:ln>
            <a:noFill/>
          </a:ln>
        </c:spPr>
        <c:crossAx val="119315456"/>
        <c:crosses val="autoZero"/>
        <c:crossBetween val="between"/>
        <c:majorUnit val="400"/>
      </c:valAx>
      <c:spPr>
        <a:noFill/>
        <a:ln w="25400">
          <a:noFill/>
        </a:ln>
      </c:spPr>
    </c:plotArea>
    <c:plotVisOnly val="1"/>
    <c:dispBlanksAs val="gap"/>
    <c:showDLblsOverMax val="0"/>
  </c:chart>
  <c:txPr>
    <a:bodyPr/>
    <a:lstStyle/>
    <a:p>
      <a:pPr>
        <a:defRPr sz="1000"/>
      </a:pPr>
      <a:endParaRPr lang="en-US"/>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0D987C-A821-47DF-B421-FC22BE6C8ABB}"/>
              </a:ext>
            </a:extLst>
          </p:cNvPr>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C89966-AF4D-43DB-81C5-D2456C13A797}"/>
              </a:ext>
            </a:extLst>
          </p:cNvPr>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17BE0180-2DD7-4A54-881B-909AE3800445}" type="datetimeFigureOut">
              <a:rPr lang="en-US" smtClean="0"/>
              <a:pPr/>
              <a:t>3/10/23</a:t>
            </a:fld>
            <a:endParaRPr lang="en-US" dirty="0"/>
          </a:p>
        </p:txBody>
      </p:sp>
      <p:sp>
        <p:nvSpPr>
          <p:cNvPr id="4" name="Footer Placeholder 3">
            <a:extLst>
              <a:ext uri="{FF2B5EF4-FFF2-40B4-BE49-F238E27FC236}">
                <a16:creationId xmlns:a16="http://schemas.microsoft.com/office/drawing/2014/main" id="{223E51E8-13F0-42A9-9B3C-0BA1A6B62BE9}"/>
              </a:ext>
            </a:extLst>
          </p:cNvPr>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8F2127C-877B-41CB-A568-E253F28BF4B7}"/>
              </a:ext>
            </a:extLst>
          </p:cNvPr>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1C3AFAB8-D001-4F24-A207-FFB720A3979E}" type="slidenum">
              <a:rPr lang="en-US" smtClean="0"/>
              <a:pPr/>
              <a:t>‹#›</a:t>
            </a:fld>
            <a:endParaRPr lang="en-US" dirty="0"/>
          </a:p>
        </p:txBody>
      </p:sp>
    </p:spTree>
    <p:extLst>
      <p:ext uri="{BB962C8B-B14F-4D97-AF65-F5344CB8AC3E}">
        <p14:creationId xmlns:p14="http://schemas.microsoft.com/office/powerpoint/2010/main" val="2758502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30" tIns="46566" rIns="93130" bIns="4656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30" tIns="46566" rIns="93130" bIns="46566" rtlCol="0"/>
          <a:lstStyle>
            <a:lvl1pPr algn="r">
              <a:defRPr sz="1200"/>
            </a:lvl1pPr>
          </a:lstStyle>
          <a:p>
            <a:fld id="{6DD3945D-0B3E-4CD4-860E-C27F879078B3}" type="datetimeFigureOut">
              <a:rPr lang="en-US" smtClean="0"/>
              <a:pPr/>
              <a:t>3/10/23</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30" tIns="46566" rIns="93130" bIns="46566"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30" tIns="46566" rIns="93130" bIns="46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30" tIns="46566" rIns="93130" bIns="465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30" tIns="46566" rIns="93130" bIns="46566" rtlCol="0" anchor="b"/>
          <a:lstStyle>
            <a:lvl1pPr algn="r">
              <a:defRPr sz="1200"/>
            </a:lvl1pPr>
          </a:lstStyle>
          <a:p>
            <a:fld id="{C29F07E3-B455-423F-99C8-0121E0CC9A1F}" type="slidenum">
              <a:rPr lang="en-US" smtClean="0"/>
              <a:pPr/>
              <a:t>‹#›</a:t>
            </a:fld>
            <a:endParaRPr lang="en-US" dirty="0"/>
          </a:p>
        </p:txBody>
      </p:sp>
    </p:spTree>
    <p:extLst>
      <p:ext uri="{BB962C8B-B14F-4D97-AF65-F5344CB8AC3E}">
        <p14:creationId xmlns:p14="http://schemas.microsoft.com/office/powerpoint/2010/main" val="267696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2</a:t>
            </a:fld>
            <a:endParaRPr lang="en-US" dirty="0"/>
          </a:p>
        </p:txBody>
      </p:sp>
    </p:spTree>
    <p:extLst>
      <p:ext uri="{BB962C8B-B14F-4D97-AF65-F5344CB8AC3E}">
        <p14:creationId xmlns:p14="http://schemas.microsoft.com/office/powerpoint/2010/main" val="332734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15</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26</a:t>
            </a:fld>
            <a:endParaRPr lang="en-US" dirty="0"/>
          </a:p>
        </p:txBody>
      </p:sp>
    </p:spTree>
    <p:extLst>
      <p:ext uri="{BB962C8B-B14F-4D97-AF65-F5344CB8AC3E}">
        <p14:creationId xmlns:p14="http://schemas.microsoft.com/office/powerpoint/2010/main" val="332734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30</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31</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32</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33</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34</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35</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36</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37</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C29F07E3-B455-423F-99C8-0121E0CC9A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341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38</a:t>
            </a:fld>
            <a:endParaRPr lang="en-US" dirty="0"/>
          </a:p>
        </p:txBody>
      </p:sp>
    </p:spTree>
    <p:extLst>
      <p:ext uri="{BB962C8B-B14F-4D97-AF65-F5344CB8AC3E}">
        <p14:creationId xmlns:p14="http://schemas.microsoft.com/office/powerpoint/2010/main" val="3327341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39</a:t>
            </a:fld>
            <a:endParaRPr lang="en-US" dirty="0"/>
          </a:p>
        </p:txBody>
      </p:sp>
    </p:spTree>
    <p:extLst>
      <p:ext uri="{BB962C8B-B14F-4D97-AF65-F5344CB8AC3E}">
        <p14:creationId xmlns:p14="http://schemas.microsoft.com/office/powerpoint/2010/main" val="332734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C29F07E3-B455-423F-99C8-0121E0CC9A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34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C29F07E3-B455-423F-99C8-0121E0CC9A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34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8</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10</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11</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12</a:t>
            </a:fld>
            <a:endParaRPr lang="en-US" dirty="0"/>
          </a:p>
        </p:txBody>
      </p:sp>
    </p:spTree>
    <p:extLst>
      <p:ext uri="{BB962C8B-B14F-4D97-AF65-F5344CB8AC3E}">
        <p14:creationId xmlns:p14="http://schemas.microsoft.com/office/powerpoint/2010/main" val="241393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9F07E3-B455-423F-99C8-0121E0CC9A1F}" type="slidenum">
              <a:rPr lang="en-US" smtClean="0"/>
              <a:pPr/>
              <a:t>14</a:t>
            </a:fld>
            <a:endParaRPr lang="en-US" dirty="0"/>
          </a:p>
        </p:txBody>
      </p:sp>
    </p:spTree>
    <p:extLst>
      <p:ext uri="{BB962C8B-B14F-4D97-AF65-F5344CB8AC3E}">
        <p14:creationId xmlns:p14="http://schemas.microsoft.com/office/powerpoint/2010/main" val="332734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826895"/>
            <a:ext cx="9144000" cy="430887"/>
          </a:xfrm>
        </p:spPr>
        <p:txBody>
          <a:bodyPr wrap="square" lIns="0" rIns="0" anchor="b" anchorCtr="0">
            <a:spAutoFit/>
          </a:bodyPr>
          <a:lstStyle>
            <a:lvl1pPr algn="l">
              <a:defRPr sz="2800" b="0"/>
            </a:lvl1pPr>
          </a:lstStyle>
          <a:p>
            <a:r>
              <a:rPr lang="en-US"/>
              <a:t>Click to edit Master title style</a:t>
            </a:r>
            <a:endParaRPr lang="en-US" dirty="0"/>
          </a:p>
        </p:txBody>
      </p:sp>
      <p:sp>
        <p:nvSpPr>
          <p:cNvPr id="3" name="Subtitle 2"/>
          <p:cNvSpPr>
            <a:spLocks noGrp="1"/>
          </p:cNvSpPr>
          <p:nvPr>
            <p:ph type="subTitle" idx="1"/>
          </p:nvPr>
        </p:nvSpPr>
        <p:spPr>
          <a:xfrm>
            <a:off x="457200" y="6323878"/>
            <a:ext cx="9144000" cy="246221"/>
          </a:xfrm>
        </p:spPr>
        <p:txBody>
          <a:bodyPr wrap="square" lIns="0" rIns="0" anchor="t" anchorCtr="0">
            <a:noAutofit/>
          </a:bodyPr>
          <a:lstStyle>
            <a:lvl1pPr marL="0" indent="0" algn="l">
              <a:buNone/>
              <a:defRPr>
                <a:solidFill>
                  <a:schemeClr val="accent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grpSp>
        <p:nvGrpSpPr>
          <p:cNvPr id="14" name="Group 13"/>
          <p:cNvGrpSpPr/>
          <p:nvPr userDrawn="1"/>
        </p:nvGrpSpPr>
        <p:grpSpPr>
          <a:xfrm>
            <a:off x="-278840" y="-278841"/>
            <a:ext cx="10606032" cy="8320033"/>
            <a:chOff x="-278840" y="-278841"/>
            <a:chExt cx="10606032" cy="8320033"/>
          </a:xfrm>
        </p:grpSpPr>
        <p:cxnSp>
          <p:nvCxnSpPr>
            <p:cNvPr id="15" name="Straight Connector 14"/>
            <p:cNvCxnSpPr/>
            <p:nvPr userDrawn="1"/>
          </p:nvCxnSpPr>
          <p:spPr>
            <a:xfrm>
              <a:off x="-278840" y="460375"/>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78840" y="7300287"/>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098592" y="460375"/>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0098592" y="7300287"/>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57200" y="-278841"/>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601200" y="-278841"/>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63812" y="7812592"/>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9601200" y="7812592"/>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49894"/>
          <a:stretch/>
        </p:blipFill>
        <p:spPr>
          <a:xfrm>
            <a:off x="-3219" y="1097597"/>
            <a:ext cx="10061619" cy="2157984"/>
          </a:xfrm>
          <a:prstGeom prst="rect">
            <a:avLst/>
          </a:prstGeom>
        </p:spPr>
      </p:pic>
    </p:spTree>
    <p:extLst>
      <p:ext uri="{BB962C8B-B14F-4D97-AF65-F5344CB8AC3E}">
        <p14:creationId xmlns:p14="http://schemas.microsoft.com/office/powerpoint/2010/main" val="404475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964" y="2362200"/>
            <a:ext cx="10054472" cy="234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5826895"/>
            <a:ext cx="9144000" cy="430887"/>
          </a:xfrm>
        </p:spPr>
        <p:txBody>
          <a:bodyPr wrap="square" lIns="0" rIns="0" anchor="b" anchorCtr="0">
            <a:spAutoFit/>
          </a:bodyPr>
          <a:lstStyle>
            <a:lvl1pPr algn="l">
              <a:defRPr sz="2800" b="0"/>
            </a:lvl1pPr>
          </a:lstStyle>
          <a:p>
            <a:r>
              <a:rPr lang="en-US"/>
              <a:t>Click to edit Master title style</a:t>
            </a:r>
            <a:endParaRPr lang="en-US" dirty="0"/>
          </a:p>
        </p:txBody>
      </p:sp>
      <p:sp>
        <p:nvSpPr>
          <p:cNvPr id="3" name="Subtitle 2"/>
          <p:cNvSpPr>
            <a:spLocks noGrp="1"/>
          </p:cNvSpPr>
          <p:nvPr>
            <p:ph type="subTitle" idx="1"/>
          </p:nvPr>
        </p:nvSpPr>
        <p:spPr>
          <a:xfrm>
            <a:off x="457200" y="6323878"/>
            <a:ext cx="9144000" cy="246221"/>
          </a:xfrm>
        </p:spPr>
        <p:txBody>
          <a:bodyPr wrap="square" lIns="0" rIns="0" anchor="t" anchorCtr="0">
            <a:noAutofit/>
          </a:bodyPr>
          <a:lstStyle>
            <a:lvl1pPr marL="0" indent="0" algn="l">
              <a:buNone/>
              <a:defRPr>
                <a:solidFill>
                  <a:schemeClr val="accent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grpSp>
        <p:nvGrpSpPr>
          <p:cNvPr id="14" name="Group 13"/>
          <p:cNvGrpSpPr/>
          <p:nvPr userDrawn="1"/>
        </p:nvGrpSpPr>
        <p:grpSpPr>
          <a:xfrm>
            <a:off x="-278840" y="-278841"/>
            <a:ext cx="10606032" cy="8320033"/>
            <a:chOff x="-278840" y="-278841"/>
            <a:chExt cx="10606032" cy="8320033"/>
          </a:xfrm>
        </p:grpSpPr>
        <p:cxnSp>
          <p:nvCxnSpPr>
            <p:cNvPr id="15" name="Straight Connector 14"/>
            <p:cNvCxnSpPr/>
            <p:nvPr userDrawn="1"/>
          </p:nvCxnSpPr>
          <p:spPr>
            <a:xfrm>
              <a:off x="-278840" y="460375"/>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78840" y="7300287"/>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098592" y="460375"/>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10098592" y="7300287"/>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57200" y="-278841"/>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601200" y="-278841"/>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63812" y="7812592"/>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9601200" y="7812592"/>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91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008"/>
            <a:ext cx="9144000" cy="492443"/>
          </a:xfrm>
        </p:spPr>
        <p:txBody>
          <a:bodyPr lIns="91440" rIns="0" anchor="t"/>
          <a:lstStyle>
            <a:lvl1pPr algn="ctr">
              <a:lnSpc>
                <a:spcPct val="100000"/>
              </a:lnSpc>
              <a:defRPr sz="3200" b="1" cap="none" baseline="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45315111-7069-4786-91A8-96C54E96A951}" type="slidenum">
              <a:rPr lang="en-US" smtClean="0">
                <a:solidFill>
                  <a:srgbClr val="FFFFFF"/>
                </a:solidFill>
              </a:rPr>
              <a:pPr/>
              <a:t>‹#›</a:t>
            </a:fld>
            <a:endParaRPr lang="en-US" dirty="0">
              <a:solidFill>
                <a:srgbClr val="FFFFFF"/>
              </a:solidFill>
            </a:endParaRPr>
          </a:p>
        </p:txBody>
      </p:sp>
      <p:pic>
        <p:nvPicPr>
          <p:cNvPr id="11" name="Picture 8" descr="Globe Blue Format_dark.png"/>
          <p:cNvPicPr>
            <a:picLocks noChangeAspect="1"/>
          </p:cNvPicPr>
          <p:nvPr userDrawn="1"/>
        </p:nvPicPr>
        <p:blipFill>
          <a:blip r:embed="rId2" cstate="print">
            <a:extLst>
              <a:ext uri="{28A0092B-C50C-407E-A947-70E740481C1C}">
                <a14:useLocalDpi xmlns:a14="http://schemas.microsoft.com/office/drawing/2010/main" val="0"/>
              </a:ext>
            </a:extLst>
          </a:blip>
          <a:srcRect l="2396" t="13699" r="2916" b="80972"/>
          <a:stretch>
            <a:fillRect/>
          </a:stretch>
        </p:blipFill>
        <p:spPr bwMode="auto">
          <a:xfrm>
            <a:off x="0" y="7348062"/>
            <a:ext cx="10058400"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flemmingresearch"/>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8138" y="7437994"/>
            <a:ext cx="2752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278840" y="-278841"/>
            <a:ext cx="10606032" cy="8320033"/>
            <a:chOff x="-278840" y="-278841"/>
            <a:chExt cx="10606032" cy="8320033"/>
          </a:xfrm>
        </p:grpSpPr>
        <p:cxnSp>
          <p:nvCxnSpPr>
            <p:cNvPr id="14" name="Straight Connector 13"/>
            <p:cNvCxnSpPr/>
            <p:nvPr userDrawn="1"/>
          </p:nvCxnSpPr>
          <p:spPr>
            <a:xfrm>
              <a:off x="-278840" y="460375"/>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78840" y="7300287"/>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0098592" y="460375"/>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0098592" y="7300287"/>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57200" y="-278841"/>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601200" y="-278841"/>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812" y="7812592"/>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601200" y="7812592"/>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377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0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5315111-7069-4786-91A8-96C54E96A951}" type="slidenum">
              <a:rPr lang="en-US" smtClean="0"/>
              <a:pPr/>
              <a:t>‹#›</a:t>
            </a:fld>
            <a:endParaRPr lang="en-US" dirty="0"/>
          </a:p>
        </p:txBody>
      </p:sp>
      <p:sp>
        <p:nvSpPr>
          <p:cNvPr id="5" name="Text Placeholder 4"/>
          <p:cNvSpPr>
            <a:spLocks noGrp="1"/>
          </p:cNvSpPr>
          <p:nvPr>
            <p:ph type="body" sz="quarter" idx="13"/>
          </p:nvPr>
        </p:nvSpPr>
        <p:spPr>
          <a:xfrm>
            <a:off x="569167" y="0"/>
            <a:ext cx="9144000" cy="1051560"/>
          </a:xfrm>
        </p:spPr>
        <p:txBody>
          <a:bodyPr lIns="91440" tIns="182880" rIns="1051560" anchor="b" anchorCtr="0">
            <a:noAutofit/>
          </a:bodyPr>
          <a:lstStyle>
            <a:lvl1pPr marL="0" indent="0">
              <a:lnSpc>
                <a:spcPts val="1900"/>
              </a:lnSpc>
              <a:spcBef>
                <a:spcPts val="100"/>
              </a:spcBef>
              <a:spcAft>
                <a:spcPts val="100"/>
              </a:spcAft>
              <a:buFont typeface="Arial" panose="020B0604020202020204" pitchFamily="34" charset="0"/>
              <a:buNone/>
              <a:defRPr sz="1800" b="1">
                <a:solidFill>
                  <a:schemeClr val="accent1"/>
                </a:solidFill>
              </a:defRPr>
            </a:lvl1pPr>
            <a:lvl2pPr marL="0" indent="0">
              <a:buNone/>
              <a:defRPr/>
            </a:lvl2pPr>
            <a:lvl3pPr marL="233363" indent="0">
              <a:buNone/>
              <a:defRPr/>
            </a:lvl3pPr>
            <a:lvl4pPr marL="427037" indent="0">
              <a:buNone/>
              <a:defRPr/>
            </a:lvl4pPr>
            <a:lvl5pPr marL="601663" indent="0">
              <a:buNone/>
              <a:defRPr/>
            </a:lvl5pPr>
          </a:lstStyle>
          <a:p>
            <a:pPr lvl="0"/>
            <a:r>
              <a:rPr lang="en-US" dirty="0"/>
              <a:t>Click to edit Master text styles</a:t>
            </a:r>
          </a:p>
        </p:txBody>
      </p:sp>
      <p:sp>
        <p:nvSpPr>
          <p:cNvPr id="8" name="Text Placeholder 2"/>
          <p:cNvSpPr>
            <a:spLocks noGrp="1"/>
          </p:cNvSpPr>
          <p:nvPr>
            <p:ph type="body" sz="quarter" idx="14" hasCustomPrompt="1"/>
          </p:nvPr>
        </p:nvSpPr>
        <p:spPr>
          <a:xfrm>
            <a:off x="457200" y="7167372"/>
            <a:ext cx="8229600" cy="1384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nchor="b">
            <a:spAutoFit/>
          </a:bodyPr>
          <a:lstStyle>
            <a:lvl1pPr marL="0" indent="0">
              <a:spcBef>
                <a:spcPts val="0"/>
              </a:spcBef>
              <a:spcAft>
                <a:spcPts val="0"/>
              </a:spcAft>
              <a:buFont typeface="Arial" panose="020B0604020202020204" pitchFamily="34" charset="0"/>
              <a:buNone/>
              <a:defRPr lang="en-US" sz="900" dirty="0">
                <a:solidFill>
                  <a:srgbClr val="000000"/>
                </a:solidFill>
                <a:latin typeface="Arial" charset="0"/>
                <a:ea typeface="ＭＳ Ｐゴシック" pitchFamily="34" charset="-128"/>
              </a:defRPr>
            </a:lvl1pPr>
          </a:lstStyle>
          <a:p>
            <a:pPr lvl="0"/>
            <a:r>
              <a:rPr lang="en-US" dirty="0"/>
              <a:t>Footnotes</a:t>
            </a:r>
          </a:p>
        </p:txBody>
      </p:sp>
      <p:sp>
        <p:nvSpPr>
          <p:cNvPr id="9" name="Text Placeholder 9"/>
          <p:cNvSpPr>
            <a:spLocks noGrp="1"/>
          </p:cNvSpPr>
          <p:nvPr>
            <p:ph type="body" sz="quarter" idx="15" hasCustomPrompt="1"/>
          </p:nvPr>
        </p:nvSpPr>
        <p:spPr>
          <a:xfrm>
            <a:off x="8686800" y="7167372"/>
            <a:ext cx="914400" cy="1384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vert="horz" wrap="square" lIns="0" tIns="0" rIns="0" bIns="0" rtlCol="0" anchor="b">
            <a:spAutoFit/>
          </a:bodyPr>
          <a:lstStyle>
            <a:lvl1pPr marL="0" indent="0" algn="r">
              <a:spcBef>
                <a:spcPts val="0"/>
              </a:spcBef>
              <a:spcAft>
                <a:spcPts val="0"/>
              </a:spcAft>
              <a:defRPr lang="en-US" sz="900" i="1" dirty="0">
                <a:solidFill>
                  <a:srgbClr val="000000"/>
                </a:solidFill>
                <a:latin typeface="Arial" charset="0"/>
                <a:ea typeface="ＭＳ Ｐゴシック" pitchFamily="34" charset="-128"/>
              </a:defRPr>
            </a:lvl1pPr>
          </a:lstStyle>
          <a:p>
            <a:pPr lvl="0"/>
            <a:r>
              <a:rPr lang="en-US" dirty="0"/>
              <a:t>(N=000)</a:t>
            </a:r>
          </a:p>
        </p:txBody>
      </p:sp>
      <p:sp>
        <p:nvSpPr>
          <p:cNvPr id="4" name="Title 3"/>
          <p:cNvSpPr>
            <a:spLocks noGrp="1"/>
          </p:cNvSpPr>
          <p:nvPr>
            <p:ph type="title"/>
          </p:nvPr>
        </p:nvSpPr>
        <p:spPr/>
        <p:txBody>
          <a:bodyPr/>
          <a:lstStyle/>
          <a:p>
            <a:r>
              <a:rPr lang="en-US" dirty="0"/>
              <a:t>Click to edit Master title style</a:t>
            </a:r>
          </a:p>
        </p:txBody>
      </p:sp>
      <p:pic>
        <p:nvPicPr>
          <p:cNvPr id="10" name="Picture 2" descr="Wild Alaska Pollock - Trans-Ocean Products">
            <a:extLst>
              <a:ext uri="{FF2B5EF4-FFF2-40B4-BE49-F238E27FC236}">
                <a16:creationId xmlns:a16="http://schemas.microsoft.com/office/drawing/2014/main" id="{4E7A267D-9422-4426-A4CB-2D383AAA1D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9038" t="11631" r="20138" b="27544"/>
          <a:stretch/>
        </p:blipFill>
        <p:spPr bwMode="auto">
          <a:xfrm>
            <a:off x="8956448" y="284888"/>
            <a:ext cx="766672" cy="76667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9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315111-7069-4786-91A8-96C54E96A951}" type="slidenum">
              <a:rPr lang="en-US" smtClean="0"/>
              <a:pPr/>
              <a:t>‹#›</a:t>
            </a:fld>
            <a:endParaRPr lang="en-US" dirty="0"/>
          </a:p>
        </p:txBody>
      </p:sp>
      <p:sp>
        <p:nvSpPr>
          <p:cNvPr id="6" name="Text Placeholder 5"/>
          <p:cNvSpPr>
            <a:spLocks noGrp="1"/>
          </p:cNvSpPr>
          <p:nvPr>
            <p:ph type="body" sz="quarter" idx="13"/>
          </p:nvPr>
        </p:nvSpPr>
        <p:spPr>
          <a:xfrm>
            <a:off x="457200" y="0"/>
            <a:ext cx="9144000" cy="1051560"/>
          </a:xfrm>
        </p:spPr>
        <p:txBody>
          <a:bodyPr lIns="91440" rIns="1051560" anchor="b" anchorCtr="0">
            <a:noAutofit/>
          </a:bodyPr>
          <a:lstStyle>
            <a:lvl1pPr marL="0" indent="0">
              <a:lnSpc>
                <a:spcPts val="1900"/>
              </a:lnSpc>
              <a:spcBef>
                <a:spcPts val="100"/>
              </a:spcBef>
              <a:spcAft>
                <a:spcPts val="100"/>
              </a:spcAft>
              <a:buFont typeface="Arial" panose="020B0604020202020204" pitchFamily="34" charset="0"/>
              <a:buNone/>
              <a:defRPr sz="1800" b="1">
                <a:solidFill>
                  <a:schemeClr val="accent1"/>
                </a:solidFill>
              </a:defRPr>
            </a:lvl1pPr>
            <a:lvl2pPr marL="0" indent="0">
              <a:buNone/>
              <a:defRPr/>
            </a:lvl2pPr>
            <a:lvl3pPr marL="233363" indent="0">
              <a:buNone/>
              <a:defRPr/>
            </a:lvl3pPr>
            <a:lvl4pPr marL="427037" indent="0">
              <a:buNone/>
              <a:defRPr/>
            </a:lvl4pPr>
            <a:lvl5pPr marL="601663" indent="0">
              <a:buNone/>
              <a:defRPr/>
            </a:lvl5pPr>
          </a:lstStyle>
          <a:p>
            <a:pPr lvl="0"/>
            <a:r>
              <a:rPr lang="en-US" dirty="0"/>
              <a:t>Click to edit Master text styles</a:t>
            </a:r>
          </a:p>
        </p:txBody>
      </p:sp>
      <p:sp>
        <p:nvSpPr>
          <p:cNvPr id="3" name="Text Placeholder 2"/>
          <p:cNvSpPr>
            <a:spLocks noGrp="1"/>
          </p:cNvSpPr>
          <p:nvPr>
            <p:ph type="body" sz="quarter" idx="14" hasCustomPrompt="1"/>
          </p:nvPr>
        </p:nvSpPr>
        <p:spPr>
          <a:xfrm>
            <a:off x="457200" y="7167372"/>
            <a:ext cx="8229600" cy="1384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lIns="0" tIns="0" rIns="0" bIns="0" anchor="b">
            <a:spAutoFit/>
          </a:bodyPr>
          <a:lstStyle>
            <a:lvl1pPr marL="0" indent="0">
              <a:spcBef>
                <a:spcPts val="0"/>
              </a:spcBef>
              <a:spcAft>
                <a:spcPts val="0"/>
              </a:spcAft>
              <a:buFont typeface="Arial" panose="020B0604020202020204" pitchFamily="34" charset="0"/>
              <a:buNone/>
              <a:defRPr lang="en-US" sz="900" dirty="0">
                <a:solidFill>
                  <a:srgbClr val="000000"/>
                </a:solidFill>
                <a:latin typeface="Arial" charset="0"/>
                <a:ea typeface="ＭＳ Ｐゴシック" pitchFamily="34" charset="-128"/>
              </a:defRPr>
            </a:lvl1pPr>
          </a:lstStyle>
          <a:p>
            <a:pPr lvl="0"/>
            <a:r>
              <a:rPr lang="en-US" dirty="0"/>
              <a:t>Footnotes</a:t>
            </a:r>
          </a:p>
        </p:txBody>
      </p:sp>
      <p:sp>
        <p:nvSpPr>
          <p:cNvPr id="10" name="Text Placeholder 9"/>
          <p:cNvSpPr>
            <a:spLocks noGrp="1"/>
          </p:cNvSpPr>
          <p:nvPr>
            <p:ph type="body" sz="quarter" idx="15" hasCustomPrompt="1"/>
          </p:nvPr>
        </p:nvSpPr>
        <p:spPr>
          <a:xfrm>
            <a:off x="8686800" y="7167372"/>
            <a:ext cx="914400" cy="1384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vert="horz" wrap="square" lIns="0" tIns="0" rIns="0" bIns="0" rtlCol="0" anchor="b">
            <a:spAutoFit/>
          </a:bodyPr>
          <a:lstStyle>
            <a:lvl1pPr marL="0" indent="0" algn="r">
              <a:spcBef>
                <a:spcPts val="0"/>
              </a:spcBef>
              <a:spcAft>
                <a:spcPts val="0"/>
              </a:spcAft>
              <a:defRPr lang="en-US" sz="900" i="1" dirty="0">
                <a:solidFill>
                  <a:srgbClr val="000000"/>
                </a:solidFill>
                <a:latin typeface="Arial" charset="0"/>
                <a:ea typeface="ＭＳ Ｐゴシック" pitchFamily="34" charset="-128"/>
              </a:defRPr>
            </a:lvl1pPr>
          </a:lstStyle>
          <a:p>
            <a:pPr lvl="0"/>
            <a:r>
              <a:rPr lang="en-US" dirty="0"/>
              <a:t>(N=000)</a:t>
            </a:r>
          </a:p>
        </p:txBody>
      </p:sp>
      <p:sp>
        <p:nvSpPr>
          <p:cNvPr id="7" name="Title 6"/>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1722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8" descr="Globe Blue Format_dark.png"/>
          <p:cNvPicPr>
            <a:picLocks noChangeAspect="1"/>
          </p:cNvPicPr>
          <p:nvPr userDrawn="1"/>
        </p:nvPicPr>
        <p:blipFill>
          <a:blip r:embed="rId7" cstate="print">
            <a:extLst>
              <a:ext uri="{28A0092B-C50C-407E-A947-70E740481C1C}">
                <a14:useLocalDpi xmlns:a14="http://schemas.microsoft.com/office/drawing/2010/main" val="0"/>
              </a:ext>
            </a:extLst>
          </a:blip>
          <a:srcRect l="2396" t="13699" r="2916" b="80972"/>
          <a:stretch>
            <a:fillRect/>
          </a:stretch>
        </p:blipFill>
        <p:spPr bwMode="auto">
          <a:xfrm>
            <a:off x="0" y="7348062"/>
            <a:ext cx="10058400" cy="4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flemmingresearch"/>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38138" y="7437994"/>
            <a:ext cx="2752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1455004"/>
            <a:ext cx="9144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spAutoFit/>
          </a:bodyPr>
          <a:lstStyle/>
          <a:p>
            <a:pPr lvl="0" algn="l" eaLnBrk="0" fontAlgn="base" hangingPunct="0">
              <a:spcAft>
                <a:spcPct val="0"/>
              </a:spcAft>
            </a:pPr>
            <a:r>
              <a:rPr lang="en-US" dirty="0"/>
              <a:t>Click to edit Master title style</a:t>
            </a:r>
          </a:p>
        </p:txBody>
      </p:sp>
      <p:sp>
        <p:nvSpPr>
          <p:cNvPr id="3" name="Text Placeholder 2"/>
          <p:cNvSpPr>
            <a:spLocks noGrp="1"/>
          </p:cNvSpPr>
          <p:nvPr>
            <p:ph type="body" idx="1"/>
          </p:nvPr>
        </p:nvSpPr>
        <p:spPr>
          <a:xfrm>
            <a:off x="457200" y="1813560"/>
            <a:ext cx="9144000" cy="5129425"/>
          </a:xfrm>
          <a:prstGeom prst="rect">
            <a:avLst/>
          </a:prstGeom>
        </p:spPr>
        <p:txBody>
          <a:bodyPr vert="horz" lIns="0" tIns="0" rIns="0" bIns="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Slide Number Placeholder 5"/>
          <p:cNvSpPr>
            <a:spLocks noGrp="1"/>
          </p:cNvSpPr>
          <p:nvPr>
            <p:ph type="sldNum" sz="quarter" idx="4"/>
          </p:nvPr>
        </p:nvSpPr>
        <p:spPr>
          <a:xfrm>
            <a:off x="9413648" y="7442179"/>
            <a:ext cx="187552" cy="236104"/>
          </a:xfrm>
          <a:prstGeom prst="rect">
            <a:avLst/>
          </a:prstGeom>
        </p:spPr>
        <p:txBody>
          <a:bodyPr vert="horz" wrap="none" lIns="0" tIns="0" rIns="0" bIns="50941" rtlCol="0" anchor="ctr">
            <a:spAutoFit/>
          </a:bodyPr>
          <a:lstStyle>
            <a:lvl1pPr algn="r">
              <a:defRPr sz="1200" b="0">
                <a:solidFill>
                  <a:schemeClr val="bg1"/>
                </a:solidFill>
              </a:defRPr>
            </a:lvl1pPr>
          </a:lstStyle>
          <a:p>
            <a:fld id="{45315111-7069-4786-91A8-96C54E96A951}" type="slidenum">
              <a:rPr lang="en-US" smtClean="0"/>
              <a:pPr/>
              <a:t>‹#›</a:t>
            </a:fld>
            <a:endParaRPr lang="en-US" dirty="0"/>
          </a:p>
        </p:txBody>
      </p:sp>
      <p:cxnSp>
        <p:nvCxnSpPr>
          <p:cNvPr id="22" name="Straight Connector 8"/>
          <p:cNvCxnSpPr>
            <a:cxnSpLocks noChangeShapeType="1"/>
          </p:cNvCxnSpPr>
          <p:nvPr userDrawn="1"/>
        </p:nvCxnSpPr>
        <p:spPr bwMode="auto">
          <a:xfrm flipV="1">
            <a:off x="457200" y="-1"/>
            <a:ext cx="0" cy="1600200"/>
          </a:xfrm>
          <a:prstGeom prst="line">
            <a:avLst/>
          </a:prstGeom>
          <a:noFill/>
          <a:ln w="19050" algn="ctr">
            <a:solidFill>
              <a:schemeClr val="accent2"/>
            </a:solidFill>
            <a:round/>
            <a:headEnd/>
            <a:tailEnd/>
          </a:ln>
        </p:spPr>
      </p:cxnSp>
      <p:cxnSp>
        <p:nvCxnSpPr>
          <p:cNvPr id="23" name="Straight Connector 9"/>
          <p:cNvCxnSpPr>
            <a:cxnSpLocks noChangeShapeType="1"/>
          </p:cNvCxnSpPr>
          <p:nvPr userDrawn="1"/>
        </p:nvCxnSpPr>
        <p:spPr bwMode="auto">
          <a:xfrm>
            <a:off x="0" y="1097280"/>
            <a:ext cx="9601200" cy="0"/>
          </a:xfrm>
          <a:prstGeom prst="line">
            <a:avLst/>
          </a:prstGeom>
          <a:noFill/>
          <a:ln w="19050" algn="ctr">
            <a:solidFill>
              <a:schemeClr val="accent2"/>
            </a:solidFill>
            <a:round/>
            <a:headEnd/>
            <a:tailEnd/>
          </a:ln>
        </p:spPr>
      </p:cxnSp>
      <p:grpSp>
        <p:nvGrpSpPr>
          <p:cNvPr id="4" name="Group 3"/>
          <p:cNvGrpSpPr/>
          <p:nvPr userDrawn="1"/>
        </p:nvGrpSpPr>
        <p:grpSpPr>
          <a:xfrm>
            <a:off x="-278840" y="-278841"/>
            <a:ext cx="10606032" cy="8320033"/>
            <a:chOff x="-278840" y="-278841"/>
            <a:chExt cx="10606032" cy="8320033"/>
          </a:xfrm>
        </p:grpSpPr>
        <p:cxnSp>
          <p:nvCxnSpPr>
            <p:cNvPr id="5" name="Straight Connector 4"/>
            <p:cNvCxnSpPr/>
            <p:nvPr userDrawn="1"/>
          </p:nvCxnSpPr>
          <p:spPr>
            <a:xfrm>
              <a:off x="-278840" y="460375"/>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78840" y="7300287"/>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0098592" y="460375"/>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0098592" y="7300287"/>
              <a:ext cx="2286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 y="-278841"/>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601200" y="-278841"/>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63812" y="7812592"/>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9601200" y="7812592"/>
              <a:ext cx="0" cy="2286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8" name="Picture 2" descr="Wild Alaska Pollock - Trans-Ocean Products">
            <a:extLst>
              <a:ext uri="{FF2B5EF4-FFF2-40B4-BE49-F238E27FC236}">
                <a16:creationId xmlns:a16="http://schemas.microsoft.com/office/drawing/2014/main" id="{4E7A267D-9422-4426-A4CB-2D383AAA1DDC}"/>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9038" t="11631" r="20138" b="27544"/>
          <a:stretch/>
        </p:blipFill>
        <p:spPr bwMode="auto">
          <a:xfrm>
            <a:off x="8956448" y="284888"/>
            <a:ext cx="766672" cy="76667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8422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9" r:id="rId3"/>
    <p:sldLayoutId id="2147483650" r:id="rId4"/>
    <p:sldLayoutId id="2147483654" r:id="rId5"/>
  </p:sldLayoutIdLst>
  <p:hf hdr="0" ftr="0" dt="0"/>
  <p:txStyles>
    <p:titleStyle>
      <a:lvl1pPr algn="ctr" defTabSz="1018824" rtl="0" eaLnBrk="1" latinLnBrk="0" hangingPunct="1">
        <a:lnSpc>
          <a:spcPts val="1800"/>
        </a:lnSpc>
        <a:spcBef>
          <a:spcPct val="0"/>
        </a:spcBef>
        <a:buNone/>
        <a:defRPr lang="en-US" sz="2000" b="1" kern="1200" dirty="0">
          <a:solidFill>
            <a:schemeClr val="accent2"/>
          </a:solidFill>
          <a:latin typeface="Arial" panose="020B0604020202020204" pitchFamily="34" charset="0"/>
          <a:ea typeface="ＭＳ Ｐゴシック" pitchFamily="34" charset="-128"/>
          <a:cs typeface="+mj-cs"/>
        </a:defRPr>
      </a:lvl1pPr>
    </p:titleStyle>
    <p:bodyStyle>
      <a:lvl1pPr marL="0" indent="0" algn="l" defTabSz="1018824" rtl="0" eaLnBrk="1" latinLnBrk="0" hangingPunct="1">
        <a:spcBef>
          <a:spcPts val="600"/>
        </a:spcBef>
        <a:spcAft>
          <a:spcPts val="600"/>
        </a:spcAft>
        <a:buFont typeface="Arial" pitchFamily="34" charset="0"/>
        <a:buNone/>
        <a:defRPr sz="2000" kern="1200">
          <a:solidFill>
            <a:schemeClr val="accent2"/>
          </a:solidFill>
          <a:latin typeface="+mn-lt"/>
          <a:ea typeface="+mn-ea"/>
          <a:cs typeface="+mn-cs"/>
        </a:defRPr>
      </a:lvl1pPr>
      <a:lvl2pPr marL="233363" indent="-233363" algn="l" defTabSz="1018824" rtl="0" eaLnBrk="1" latinLnBrk="0" hangingPunct="1">
        <a:spcBef>
          <a:spcPts val="600"/>
        </a:spcBef>
        <a:spcAft>
          <a:spcPts val="300"/>
        </a:spcAft>
        <a:buClr>
          <a:schemeClr val="accent2"/>
        </a:buClr>
        <a:buFont typeface="Wingdings" panose="05000000000000000000" pitchFamily="2" charset="2"/>
        <a:buChar char="l"/>
        <a:defRPr sz="2000" kern="1200">
          <a:solidFill>
            <a:schemeClr val="accent1"/>
          </a:solidFill>
          <a:latin typeface="+mn-lt"/>
          <a:ea typeface="+mn-ea"/>
          <a:cs typeface="+mn-cs"/>
        </a:defRPr>
      </a:lvl2pPr>
      <a:lvl3pPr marL="401638" indent="-168275" algn="l" defTabSz="1018824" rtl="0" eaLnBrk="1" latinLnBrk="0" hangingPunct="1">
        <a:spcBef>
          <a:spcPts val="600"/>
        </a:spcBef>
        <a:spcAft>
          <a:spcPts val="300"/>
        </a:spcAft>
        <a:buClr>
          <a:schemeClr val="accent2"/>
        </a:buClr>
        <a:buFont typeface="Symbol" panose="05050102010706020507" pitchFamily="18" charset="2"/>
        <a:buChar char=""/>
        <a:defRPr sz="1800" kern="1200">
          <a:solidFill>
            <a:schemeClr val="accent1"/>
          </a:solidFill>
          <a:latin typeface="+mn-lt"/>
          <a:ea typeface="+mn-ea"/>
          <a:cs typeface="+mn-cs"/>
        </a:defRPr>
      </a:lvl3pPr>
      <a:lvl4pPr marL="625475" indent="-198438" algn="l" defTabSz="1018824" rtl="0" eaLnBrk="1" latinLnBrk="0" hangingPunct="1">
        <a:spcBef>
          <a:spcPts val="600"/>
        </a:spcBef>
        <a:spcAft>
          <a:spcPts val="300"/>
        </a:spcAft>
        <a:buClr>
          <a:schemeClr val="accent2"/>
        </a:buClr>
        <a:buFont typeface="Arial" pitchFamily="34" charset="0"/>
        <a:buChar char="•"/>
        <a:defRPr sz="1600" kern="1200" baseline="0">
          <a:solidFill>
            <a:schemeClr val="accent1"/>
          </a:solidFill>
          <a:latin typeface="+mn-lt"/>
          <a:ea typeface="+mn-ea"/>
          <a:cs typeface="+mn-cs"/>
        </a:defRPr>
      </a:lvl4pPr>
      <a:lvl5pPr marL="801688" indent="-200025" algn="l" defTabSz="1018824" rtl="0" eaLnBrk="1" latinLnBrk="0" hangingPunct="1">
        <a:spcBef>
          <a:spcPts val="600"/>
        </a:spcBef>
        <a:spcAft>
          <a:spcPts val="300"/>
        </a:spcAft>
        <a:buClr>
          <a:schemeClr val="accent2"/>
        </a:buClr>
        <a:buFont typeface="Arial" pitchFamily="34" charset="0"/>
        <a:buChar char="•"/>
        <a:defRPr sz="1400" kern="1200">
          <a:solidFill>
            <a:schemeClr val="accent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bwMode="gray">
          <a:xfrm>
            <a:off x="457200" y="6200637"/>
            <a:ext cx="9144000" cy="430887"/>
          </a:xfrm>
        </p:spPr>
        <p:txBody>
          <a:bodyPr>
            <a:noAutofit/>
          </a:bodyPr>
          <a:lstStyle/>
          <a:p>
            <a:pPr>
              <a:lnSpc>
                <a:spcPct val="100000"/>
              </a:lnSpc>
            </a:pPr>
            <a:r>
              <a:rPr lang="en-US" dirty="0"/>
              <a:t>Wild Alaska Pollock</a:t>
            </a:r>
            <a:br>
              <a:rPr lang="en-US" dirty="0"/>
            </a:br>
            <a:r>
              <a:rPr lang="en-US" dirty="0"/>
              <a:t>Problem Detection Results</a:t>
            </a:r>
            <a:endParaRPr lang="en-US" sz="2400" dirty="0"/>
          </a:p>
        </p:txBody>
      </p:sp>
      <p:sp>
        <p:nvSpPr>
          <p:cNvPr id="7" name="Subtitle 6"/>
          <p:cNvSpPr>
            <a:spLocks noGrp="1"/>
          </p:cNvSpPr>
          <p:nvPr>
            <p:ph type="subTitle" idx="1"/>
          </p:nvPr>
        </p:nvSpPr>
        <p:spPr bwMode="gray">
          <a:xfrm>
            <a:off x="457200" y="6725052"/>
            <a:ext cx="9144000" cy="246221"/>
          </a:xfrm>
        </p:spPr>
        <p:txBody>
          <a:bodyPr/>
          <a:lstStyle/>
          <a:p>
            <a:r>
              <a:rPr lang="en-US" dirty="0"/>
              <a:t>November, 2022</a:t>
            </a:r>
          </a:p>
        </p:txBody>
      </p:sp>
      <p:pic>
        <p:nvPicPr>
          <p:cNvPr id="5" name="Picture 2" descr="Wild Alaska Pollock - Trans-Ocean Products">
            <a:extLst>
              <a:ext uri="{FF2B5EF4-FFF2-40B4-BE49-F238E27FC236}">
                <a16:creationId xmlns:a16="http://schemas.microsoft.com/office/drawing/2014/main" id="{123ADEAC-9B1E-406B-A24E-FB89C75C3A2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457"/>
          <a:stretch/>
        </p:blipFill>
        <p:spPr bwMode="gray">
          <a:xfrm>
            <a:off x="7889289" y="5781140"/>
            <a:ext cx="2016786"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7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196643" y="5881339"/>
            <a:ext cx="1895529" cy="127757"/>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1481222" y="3041086"/>
            <a:ext cx="1610950" cy="244549"/>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925097" y="2639041"/>
            <a:ext cx="2167075" cy="244549"/>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888736" y="2641619"/>
            <a:ext cx="1489221" cy="244549"/>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791314" y="3043957"/>
            <a:ext cx="1586644" cy="244549"/>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486400" y="3892522"/>
            <a:ext cx="1891558" cy="145004"/>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10</a:t>
            </a:fld>
            <a:endParaRPr lang="en-US" dirty="0">
              <a:solidFill>
                <a:srgbClr val="FFFFFF"/>
              </a:solidFill>
            </a:endParaRPr>
          </a:p>
        </p:txBody>
      </p:sp>
      <p:sp>
        <p:nvSpPr>
          <p:cNvPr id="8" name="TextBox 7"/>
          <p:cNvSpPr txBox="1"/>
          <p:nvPr/>
        </p:nvSpPr>
        <p:spPr bwMode="gray">
          <a:xfrm>
            <a:off x="7291359" y="7143181"/>
            <a:ext cx="2685208" cy="230832"/>
          </a:xfrm>
          <a:prstGeom prst="rect">
            <a:avLst/>
          </a:prstGeom>
          <a:noFill/>
        </p:spPr>
        <p:txBody>
          <a:bodyPr wrap="square" rtlCol="0">
            <a:spAutoFit/>
          </a:bodyPr>
          <a:lstStyle/>
          <a:p>
            <a:r>
              <a:rPr lang="en-US" sz="900" dirty="0">
                <a:latin typeface="Arial" pitchFamily="34" charset="0"/>
                <a:cs typeface="Arial" pitchFamily="34" charset="0"/>
              </a:rPr>
              <a:t>* Incidence X Salience = Problem Score.</a:t>
            </a:r>
          </a:p>
        </p:txBody>
      </p:sp>
      <p:graphicFrame>
        <p:nvGraphicFramePr>
          <p:cNvPr id="10" name="Object 36"/>
          <p:cNvGraphicFramePr>
            <a:graphicFrameLocks/>
          </p:cNvGraphicFramePr>
          <p:nvPr>
            <p:extLst>
              <p:ext uri="{D42A27DB-BD31-4B8C-83A1-F6EECF244321}">
                <p14:modId xmlns:p14="http://schemas.microsoft.com/office/powerpoint/2010/main" val="704589713"/>
              </p:ext>
            </p:extLst>
          </p:nvPr>
        </p:nvGraphicFramePr>
        <p:xfrm>
          <a:off x="3067509" y="2576242"/>
          <a:ext cx="3662994" cy="43500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3"/>
          <p:cNvSpPr>
            <a:spLocks noGrp="1"/>
          </p:cNvSpPr>
          <p:nvPr>
            <p:ph type="title"/>
          </p:nvPr>
        </p:nvSpPr>
        <p:spPr bwMode="gray">
          <a:xfrm>
            <a:off x="552734" y="1288947"/>
            <a:ext cx="9144000" cy="553998"/>
          </a:xfrm>
        </p:spPr>
        <p:txBody>
          <a:bodyPr/>
          <a:lstStyle/>
          <a:p>
            <a:pPr>
              <a:lnSpc>
                <a:spcPct val="100000"/>
              </a:lnSpc>
            </a:pPr>
            <a:r>
              <a:rPr dirty="0"/>
              <a:t>Top 10 </a:t>
            </a:r>
            <a:r>
              <a:rPr u="sng" dirty="0"/>
              <a:t>Current</a:t>
            </a:r>
            <a:r>
              <a:rPr dirty="0"/>
              <a:t> Problems/Barriers Summary | Problem Scores*</a:t>
            </a:r>
            <a:br>
              <a:rPr dirty="0"/>
            </a:br>
            <a:r>
              <a:rPr sz="1600" dirty="0"/>
              <a:t>(Total Current Eaters &amp; Current Eaters With Kids in HH)</a:t>
            </a:r>
            <a:endParaRPr dirty="0"/>
          </a:p>
        </p:txBody>
      </p:sp>
      <p:sp>
        <p:nvSpPr>
          <p:cNvPr id="15" name="Text Placeholder 16">
            <a:extLst>
              <a:ext uri="{FF2B5EF4-FFF2-40B4-BE49-F238E27FC236}">
                <a16:creationId xmlns:a16="http://schemas.microsoft.com/office/drawing/2014/main" id="{28C09794-1518-42A5-B1A9-D3C910879CFA}"/>
              </a:ext>
            </a:extLst>
          </p:cNvPr>
          <p:cNvSpPr>
            <a:spLocks noGrp="1"/>
          </p:cNvSpPr>
          <p:nvPr>
            <p:ph type="body" sz="quarter" idx="13"/>
          </p:nvPr>
        </p:nvSpPr>
        <p:spPr>
          <a:xfrm>
            <a:off x="429905" y="0"/>
            <a:ext cx="9144000" cy="1051560"/>
          </a:xfrm>
          <a:noFill/>
        </p:spPr>
        <p:txBody>
          <a:bodyPr/>
          <a:lstStyle/>
          <a:p>
            <a:r>
              <a:rPr lang="en-US" sz="1100" dirty="0">
                <a:latin typeface="Arial" pitchFamily="34" charset="0"/>
                <a:cs typeface="Arial" pitchFamily="34" charset="0"/>
              </a:rPr>
              <a:t>  </a:t>
            </a:r>
          </a:p>
        </p:txBody>
      </p:sp>
      <p:sp>
        <p:nvSpPr>
          <p:cNvPr id="19" name="Rounded Rectangle 18"/>
          <p:cNvSpPr/>
          <p:nvPr/>
        </p:nvSpPr>
        <p:spPr bwMode="auto">
          <a:xfrm>
            <a:off x="2183393" y="2135876"/>
            <a:ext cx="1621244" cy="176968"/>
          </a:xfrm>
          <a:prstGeom prst="roundRect">
            <a:avLst>
              <a:gd name="adj" fmla="val 50000"/>
            </a:avLst>
          </a:prstGeom>
          <a:noFill/>
          <a:ln>
            <a:solidFill>
              <a:schemeClr val="accent2"/>
            </a:solidFill>
          </a:ln>
        </p:spPr>
        <p:txBody>
          <a:bodyPr wrap="square" lIns="0" tIns="9144" rIns="0" bIns="9144" anchor="ctr">
            <a:noAutofit/>
          </a:bodyPr>
          <a:lstStyle/>
          <a:p>
            <a:pPr algn="ctr">
              <a:defRPr/>
            </a:pPr>
            <a:r>
              <a:rPr lang="en-US" sz="1050" b="1" dirty="0">
                <a:solidFill>
                  <a:schemeClr val="accent2"/>
                </a:solidFill>
              </a:rPr>
              <a:t>Current Eaters</a:t>
            </a:r>
            <a:endParaRPr lang="en-US" sz="800" b="1" dirty="0">
              <a:solidFill>
                <a:schemeClr val="accent2"/>
              </a:solidFill>
            </a:endParaRPr>
          </a:p>
        </p:txBody>
      </p:sp>
      <p:sp>
        <p:nvSpPr>
          <p:cNvPr id="22" name="Rounded Rectangle 21"/>
          <p:cNvSpPr/>
          <p:nvPr/>
        </p:nvSpPr>
        <p:spPr bwMode="auto">
          <a:xfrm>
            <a:off x="6487353" y="2135876"/>
            <a:ext cx="1863256" cy="176968"/>
          </a:xfrm>
          <a:prstGeom prst="roundRect">
            <a:avLst>
              <a:gd name="adj" fmla="val 50000"/>
            </a:avLst>
          </a:prstGeom>
          <a:noFill/>
          <a:ln>
            <a:solidFill>
              <a:schemeClr val="accent2"/>
            </a:solidFill>
          </a:ln>
        </p:spPr>
        <p:txBody>
          <a:bodyPr wrap="square" lIns="0" tIns="9144" rIns="0" bIns="9144" anchor="ctr">
            <a:noAutofit/>
          </a:bodyPr>
          <a:lstStyle/>
          <a:p>
            <a:pPr algn="ctr">
              <a:defRPr/>
            </a:pPr>
            <a:r>
              <a:rPr lang="en-US" sz="1050" b="1" dirty="0">
                <a:solidFill>
                  <a:schemeClr val="accent2"/>
                </a:solidFill>
              </a:rPr>
              <a:t>Current Eaters/Kids in HH</a:t>
            </a:r>
            <a:endParaRPr lang="en-US" sz="800" b="1" dirty="0">
              <a:solidFill>
                <a:schemeClr val="accent2"/>
              </a:solidFill>
            </a:endParaRPr>
          </a:p>
        </p:txBody>
      </p:sp>
      <p:cxnSp>
        <p:nvCxnSpPr>
          <p:cNvPr id="20" name="Straight Connector 19"/>
          <p:cNvCxnSpPr/>
          <p:nvPr/>
        </p:nvCxnSpPr>
        <p:spPr>
          <a:xfrm>
            <a:off x="4884827" y="2141567"/>
            <a:ext cx="0" cy="47672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1" name="Object 36"/>
          <p:cNvGraphicFramePr>
            <a:graphicFrameLocks/>
          </p:cNvGraphicFramePr>
          <p:nvPr>
            <p:extLst>
              <p:ext uri="{D42A27DB-BD31-4B8C-83A1-F6EECF244321}">
                <p14:modId xmlns:p14="http://schemas.microsoft.com/office/powerpoint/2010/main" val="4203936043"/>
              </p:ext>
            </p:extLst>
          </p:nvPr>
        </p:nvGraphicFramePr>
        <p:xfrm>
          <a:off x="7346876" y="2576242"/>
          <a:ext cx="3662994" cy="435004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 Placeholder 17"/>
          <p:cNvSpPr>
            <a:spLocks noGrp="1"/>
          </p:cNvSpPr>
          <p:nvPr>
            <p:ph type="body" sz="quarter" idx="14"/>
          </p:nvPr>
        </p:nvSpPr>
        <p:spPr>
          <a:xfrm>
            <a:off x="531757" y="7183391"/>
            <a:ext cx="8229600" cy="138499"/>
          </a:xfrm>
        </p:spPr>
        <p:txBody>
          <a:bodyPr/>
          <a:lstStyle/>
          <a:p>
            <a:pPr lvl="0">
              <a:tabLst>
                <a:tab pos="339725" algn="l"/>
                <a:tab pos="7942263" algn="l"/>
              </a:tabLst>
              <a:defRPr/>
            </a:pPr>
            <a:r>
              <a:rPr dirty="0"/>
              <a:t>	= Common to all 4 key groups.</a:t>
            </a:r>
          </a:p>
        </p:txBody>
      </p:sp>
      <p:sp>
        <p:nvSpPr>
          <p:cNvPr id="31" name="Rectangle 30"/>
          <p:cNvSpPr/>
          <p:nvPr/>
        </p:nvSpPr>
        <p:spPr>
          <a:xfrm>
            <a:off x="626121" y="7200253"/>
            <a:ext cx="198561" cy="104775"/>
          </a:xfrm>
          <a:prstGeom prst="rect">
            <a:avLst/>
          </a:prstGeom>
          <a:solidFill>
            <a:srgbClr val="FFFFCC"/>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368693476"/>
              </p:ext>
            </p:extLst>
          </p:nvPr>
        </p:nvGraphicFramePr>
        <p:xfrm>
          <a:off x="877732" y="2565170"/>
          <a:ext cx="2210114" cy="4378935"/>
        </p:xfrm>
        <a:graphic>
          <a:graphicData uri="http://schemas.openxmlformats.org/drawingml/2006/table">
            <a:tbl>
              <a:tblPr/>
              <a:tblGrid>
                <a:gridCol w="2210114">
                  <a:extLst>
                    <a:ext uri="{9D8B030D-6E8A-4147-A177-3AD203B41FA5}">
                      <a16:colId xmlns:a16="http://schemas.microsoft.com/office/drawing/2014/main" val="20000"/>
                    </a:ext>
                  </a:extLst>
                </a:gridCol>
              </a:tblGrid>
              <a:tr h="398085">
                <a:tc>
                  <a:txBody>
                    <a:bodyPr/>
                    <a:lstStyle/>
                    <a:p>
                      <a:pPr marL="0" marR="0" indent="0" algn="r" defTabSz="1018824"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latin typeface="+mn-lt"/>
                        </a:rPr>
                        <a:t>Breaded/battered frozen fish too processed/not good for you</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98085">
                <a:tc>
                  <a:txBody>
                    <a:bodyPr/>
                    <a:lstStyle/>
                    <a:p>
                      <a:pPr marL="0" marR="0" indent="0" algn="r" defTabSz="1018824"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latin typeface="+mn-lt"/>
                        </a:rPr>
                        <a:t>Because of the economy &amp; Covid, </a:t>
                      </a:r>
                      <a:br>
                        <a:rPr lang="en-US" sz="800" b="0" i="0" u="none" strike="noStrike" dirty="0">
                          <a:solidFill>
                            <a:srgbClr val="000000"/>
                          </a:solidFill>
                          <a:latin typeface="+mn-lt"/>
                        </a:rPr>
                      </a:br>
                      <a:r>
                        <a:rPr lang="en-US" sz="800" b="0" i="0" u="none" strike="noStrike" dirty="0">
                          <a:solidFill>
                            <a:srgbClr val="000000"/>
                          </a:solidFill>
                          <a:latin typeface="+mn-lt"/>
                        </a:rPr>
                        <a:t>reduced eating out/ordering in</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98085">
                <a:tc>
                  <a:txBody>
                    <a:bodyPr/>
                    <a:lstStyle/>
                    <a:p>
                      <a:pPr algn="r" fontAlgn="ctr"/>
                      <a:r>
                        <a:rPr lang="en-US" sz="800" b="0" i="0" u="none" strike="noStrike" dirty="0">
                          <a:solidFill>
                            <a:srgbClr val="000000"/>
                          </a:solidFill>
                          <a:latin typeface="Arial"/>
                        </a:rPr>
                        <a:t>More price sensitive when buying groceries including fish due to inflation/economy</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398085">
                <a:tc>
                  <a:txBody>
                    <a:bodyPr/>
                    <a:lstStyle/>
                    <a:p>
                      <a:pPr algn="r" fontAlgn="ctr"/>
                      <a:r>
                        <a:rPr lang="en-US" sz="800" b="0" i="0" u="none" strike="noStrike" dirty="0">
                          <a:solidFill>
                            <a:srgbClr val="000000"/>
                          </a:solidFill>
                          <a:latin typeface="Arial"/>
                        </a:rPr>
                        <a:t>Not sure if really wild caught</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98085">
                <a:tc>
                  <a:txBody>
                    <a:bodyPr/>
                    <a:lstStyle/>
                    <a:p>
                      <a:pPr algn="r" fontAlgn="ctr"/>
                      <a:r>
                        <a:rPr lang="en-US" sz="800" b="0" i="0" u="none" strike="noStrike" dirty="0">
                          <a:solidFill>
                            <a:srgbClr val="000000"/>
                          </a:solidFill>
                          <a:latin typeface="Arial"/>
                        </a:rPr>
                        <a:t>Too expensive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98085">
                <a:tc>
                  <a:txBody>
                    <a:bodyPr/>
                    <a:lstStyle/>
                    <a:p>
                      <a:pPr algn="r" fontAlgn="ctr"/>
                      <a:r>
                        <a:rPr lang="en-US" sz="800" b="0" i="0" u="none" strike="noStrike" dirty="0">
                          <a:solidFill>
                            <a:srgbClr val="000000"/>
                          </a:solidFill>
                          <a:latin typeface="Arial"/>
                        </a:rPr>
                        <a:t>Not sure it is really a product of Alaska</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98085">
                <a:tc>
                  <a:txBody>
                    <a:bodyPr/>
                    <a:lstStyle/>
                    <a:p>
                      <a:pPr algn="r" fontAlgn="ctr"/>
                      <a:r>
                        <a:rPr lang="en-US" sz="800" b="0" i="0" u="none" strike="noStrike" dirty="0">
                          <a:solidFill>
                            <a:srgbClr val="000000"/>
                          </a:solidFill>
                          <a:latin typeface="Arial"/>
                        </a:rPr>
                        <a:t>Not sure if caught in</a:t>
                      </a:r>
                      <a:r>
                        <a:rPr lang="en-US" sz="800" b="0" i="0" u="none" strike="noStrike" baseline="0" dirty="0">
                          <a:solidFill>
                            <a:srgbClr val="000000"/>
                          </a:solidFill>
                          <a:latin typeface="Arial"/>
                        </a:rPr>
                        <a:t> a sustainable manner</a:t>
                      </a:r>
                      <a:endParaRPr lang="en-US" sz="8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98085">
                <a:tc>
                  <a:txBody>
                    <a:bodyPr/>
                    <a:lstStyle/>
                    <a:p>
                      <a:pPr algn="r" fontAlgn="ctr"/>
                      <a:r>
                        <a:rPr lang="en-US" sz="800" b="0" i="0" u="none" strike="noStrike" dirty="0">
                          <a:solidFill>
                            <a:srgbClr val="000000"/>
                          </a:solidFill>
                          <a:latin typeface="Arial"/>
                        </a:rPr>
                        <a:t>Most breaded/battered fish fillets and </a:t>
                      </a:r>
                      <a:br>
                        <a:rPr lang="en-US" sz="800" b="0" i="0" u="none" strike="noStrike" dirty="0">
                          <a:solidFill>
                            <a:srgbClr val="000000"/>
                          </a:solidFill>
                          <a:latin typeface="Arial"/>
                        </a:rPr>
                      </a:br>
                      <a:r>
                        <a:rPr lang="en-US" sz="800" b="0" i="0" u="none" strike="noStrike" dirty="0">
                          <a:solidFill>
                            <a:srgbClr val="000000"/>
                          </a:solidFill>
                          <a:latin typeface="Arial"/>
                        </a:rPr>
                        <a:t>sandwiches made with Cod/not with WAP</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398085">
                <a:tc>
                  <a:txBody>
                    <a:bodyPr/>
                    <a:lstStyle/>
                    <a:p>
                      <a:pPr algn="r" fontAlgn="ctr"/>
                      <a:r>
                        <a:rPr lang="en-US" sz="800" b="0" i="0" u="none" strike="noStrike" dirty="0">
                          <a:solidFill>
                            <a:srgbClr val="000000"/>
                          </a:solidFill>
                          <a:latin typeface="Arial"/>
                        </a:rPr>
                        <a:t>Prefer other types of fish, such as salmon</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98085">
                <a:tc>
                  <a:txBody>
                    <a:bodyPr/>
                    <a:lstStyle/>
                    <a:p>
                      <a:pPr algn="r" fontAlgn="ctr"/>
                      <a:r>
                        <a:rPr lang="en-US" sz="800" b="0" i="0" u="none" strike="noStrike" dirty="0">
                          <a:solidFill>
                            <a:srgbClr val="000000"/>
                          </a:solidFill>
                          <a:latin typeface="Arial"/>
                        </a:rPr>
                        <a:t>Not sure which brands of frozen breaded/</a:t>
                      </a:r>
                      <a:br>
                        <a:rPr lang="en-US" sz="800" b="0" i="0" u="none" strike="noStrike" dirty="0">
                          <a:solidFill>
                            <a:srgbClr val="000000"/>
                          </a:solidFill>
                          <a:latin typeface="Arial"/>
                        </a:rPr>
                      </a:br>
                      <a:r>
                        <a:rPr lang="en-US" sz="800" b="0" i="0" u="none" strike="noStrike" dirty="0">
                          <a:solidFill>
                            <a:srgbClr val="000000"/>
                          </a:solidFill>
                          <a:latin typeface="Arial"/>
                        </a:rPr>
                        <a:t>battered</a:t>
                      </a:r>
                      <a:r>
                        <a:rPr lang="en-US" sz="800" b="0" i="0" u="none" strike="noStrike" baseline="0" dirty="0">
                          <a:solidFill>
                            <a:srgbClr val="000000"/>
                          </a:solidFill>
                          <a:latin typeface="Arial"/>
                        </a:rPr>
                        <a:t> fish fillets or fish sticks made with WAP</a:t>
                      </a:r>
                      <a:endParaRPr lang="en-US" sz="8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r h="398085">
                <a:tc>
                  <a:txBody>
                    <a:bodyPr/>
                    <a:lstStyle/>
                    <a:p>
                      <a:pPr algn="r" fontAlgn="ctr"/>
                      <a:endParaRPr lang="en-US" sz="8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13"/>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500389053"/>
              </p:ext>
            </p:extLst>
          </p:nvPr>
        </p:nvGraphicFramePr>
        <p:xfrm>
          <a:off x="4823012" y="2565170"/>
          <a:ext cx="2544224" cy="4368694"/>
        </p:xfrm>
        <a:graphic>
          <a:graphicData uri="http://schemas.openxmlformats.org/drawingml/2006/table">
            <a:tbl>
              <a:tblPr/>
              <a:tblGrid>
                <a:gridCol w="2544224">
                  <a:extLst>
                    <a:ext uri="{9D8B030D-6E8A-4147-A177-3AD203B41FA5}">
                      <a16:colId xmlns:a16="http://schemas.microsoft.com/office/drawing/2014/main" val="20000"/>
                    </a:ext>
                  </a:extLst>
                </a:gridCol>
              </a:tblGrid>
              <a:tr h="397154">
                <a:tc>
                  <a:txBody>
                    <a:bodyPr/>
                    <a:lstStyle/>
                    <a:p>
                      <a:pPr algn="r" fontAlgn="ctr"/>
                      <a:r>
                        <a:rPr lang="en-US" sz="800" b="0" i="0" u="none" strike="noStrike" dirty="0">
                          <a:solidFill>
                            <a:srgbClr val="000000"/>
                          </a:solidFill>
                          <a:latin typeface="Arial"/>
                        </a:rPr>
                        <a:t>Breaded/battered frozen</a:t>
                      </a:r>
                      <a:r>
                        <a:rPr lang="en-US" sz="800" b="0" i="0" u="none" strike="noStrike" baseline="0" dirty="0">
                          <a:solidFill>
                            <a:srgbClr val="000000"/>
                          </a:solidFill>
                          <a:latin typeface="Arial"/>
                        </a:rPr>
                        <a:t> fish</a:t>
                      </a:r>
                      <a:br>
                        <a:rPr lang="en-US" sz="800" b="0" i="0" u="none" strike="noStrike" baseline="0" dirty="0">
                          <a:solidFill>
                            <a:srgbClr val="000000"/>
                          </a:solidFill>
                          <a:latin typeface="Arial"/>
                        </a:rPr>
                      </a:br>
                      <a:r>
                        <a:rPr lang="en-US" sz="800" b="0" i="0" u="none" strike="noStrike" baseline="0" dirty="0">
                          <a:solidFill>
                            <a:srgbClr val="000000"/>
                          </a:solidFill>
                          <a:latin typeface="Arial"/>
                        </a:rPr>
                        <a:t>too processed/not good for you</a:t>
                      </a:r>
                      <a:endParaRPr lang="en-US" sz="8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97154">
                <a:tc>
                  <a:txBody>
                    <a:bodyPr/>
                    <a:lstStyle/>
                    <a:p>
                      <a:pPr algn="r" fontAlgn="ctr"/>
                      <a:r>
                        <a:rPr lang="en-US" sz="800" b="0" i="0" u="none" strike="noStrike" dirty="0">
                          <a:solidFill>
                            <a:srgbClr val="000000"/>
                          </a:solidFill>
                          <a:latin typeface="Arial"/>
                        </a:rPr>
                        <a:t>Because of</a:t>
                      </a:r>
                      <a:r>
                        <a:rPr lang="en-US" sz="800" b="0" i="0" u="none" strike="noStrike" baseline="0" dirty="0">
                          <a:solidFill>
                            <a:srgbClr val="000000"/>
                          </a:solidFill>
                          <a:latin typeface="Arial"/>
                        </a:rPr>
                        <a:t> the </a:t>
                      </a:r>
                      <a:r>
                        <a:rPr lang="en-US" sz="800" b="0" i="0" u="none" strike="noStrike" dirty="0">
                          <a:solidFill>
                            <a:srgbClr val="000000"/>
                          </a:solidFill>
                          <a:latin typeface="Arial"/>
                        </a:rPr>
                        <a:t>economy &amp; Covid,</a:t>
                      </a:r>
                      <a:br>
                        <a:rPr lang="en-US" sz="800" b="0" i="0" u="none" strike="noStrike" dirty="0">
                          <a:solidFill>
                            <a:srgbClr val="000000"/>
                          </a:solidFill>
                          <a:latin typeface="Arial"/>
                        </a:rPr>
                      </a:br>
                      <a:r>
                        <a:rPr lang="en-US" sz="800" b="0" i="0" u="none" strike="noStrike" dirty="0">
                          <a:solidFill>
                            <a:srgbClr val="000000"/>
                          </a:solidFill>
                          <a:latin typeface="Arial"/>
                        </a:rPr>
                        <a:t>reduced eating out//ordering in</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97154">
                <a:tc>
                  <a:txBody>
                    <a:bodyPr/>
                    <a:lstStyle/>
                    <a:p>
                      <a:pPr algn="r" fontAlgn="ctr"/>
                      <a:r>
                        <a:rPr lang="en-US" sz="800" b="0" i="0" u="none" strike="noStrike" dirty="0">
                          <a:solidFill>
                            <a:srgbClr val="000000"/>
                          </a:solidFill>
                          <a:latin typeface="Arial"/>
                        </a:rPr>
                        <a:t>Not sure if caught in a sustainable manner</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397154">
                <a:tc>
                  <a:txBody>
                    <a:bodyPr/>
                    <a:lstStyle/>
                    <a:p>
                      <a:pPr algn="r" fontAlgn="ctr"/>
                      <a:r>
                        <a:rPr lang="en-US" sz="800" b="0" i="0" u="none" strike="noStrike" dirty="0">
                          <a:solidFill>
                            <a:srgbClr val="000000"/>
                          </a:solidFill>
                          <a:latin typeface="Arial"/>
                        </a:rPr>
                        <a:t>Prefer other types of fish, such as salmon</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97154">
                <a:tc>
                  <a:txBody>
                    <a:bodyPr/>
                    <a:lstStyle/>
                    <a:p>
                      <a:pPr algn="r" fontAlgn="ctr"/>
                      <a:r>
                        <a:rPr lang="en-US" sz="800" b="0" i="0" u="none" strike="noStrike" dirty="0">
                          <a:solidFill>
                            <a:srgbClr val="000000"/>
                          </a:solidFill>
                          <a:latin typeface="Arial"/>
                        </a:rPr>
                        <a:t>Most breaded/battered fish fillets and</a:t>
                      </a:r>
                      <a:br>
                        <a:rPr lang="en-US" sz="800" b="0" i="0" u="none" strike="noStrike" dirty="0">
                          <a:solidFill>
                            <a:srgbClr val="000000"/>
                          </a:solidFill>
                          <a:latin typeface="Arial"/>
                        </a:rPr>
                      </a:br>
                      <a:r>
                        <a:rPr lang="en-US" sz="800" b="0" i="0" u="none" strike="noStrike" dirty="0">
                          <a:solidFill>
                            <a:srgbClr val="000000"/>
                          </a:solidFill>
                          <a:latin typeface="Arial"/>
                        </a:rPr>
                        <a:t>sandwiches made with Cod/not with WAP</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97154">
                <a:tc>
                  <a:txBody>
                    <a:bodyPr/>
                    <a:lstStyle/>
                    <a:p>
                      <a:pPr algn="r" fontAlgn="ctr"/>
                      <a:r>
                        <a:rPr lang="en-US" sz="800" b="0" i="0" u="none" strike="noStrike" dirty="0">
                          <a:solidFill>
                            <a:srgbClr val="000000"/>
                          </a:solidFill>
                          <a:latin typeface="Arial"/>
                        </a:rPr>
                        <a:t>Not sure which brands of frozen breaded/</a:t>
                      </a:r>
                      <a:br>
                        <a:rPr lang="en-US" sz="800" b="0" i="0" u="none" strike="noStrike" dirty="0">
                          <a:solidFill>
                            <a:srgbClr val="000000"/>
                          </a:solidFill>
                          <a:latin typeface="Arial"/>
                        </a:rPr>
                      </a:br>
                      <a:r>
                        <a:rPr lang="en-US" sz="800" b="0" i="0" u="none" strike="noStrike" dirty="0">
                          <a:solidFill>
                            <a:srgbClr val="000000"/>
                          </a:solidFill>
                          <a:latin typeface="Arial"/>
                        </a:rPr>
                        <a:t>battered fish fillets or fish sticks made w/WAP </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97154">
                <a:tc>
                  <a:txBody>
                    <a:bodyPr/>
                    <a:lstStyle/>
                    <a:p>
                      <a:pPr algn="r" fontAlgn="ctr"/>
                      <a:r>
                        <a:rPr lang="en-US" sz="800" b="0" i="0" u="none" strike="noStrike" dirty="0">
                          <a:solidFill>
                            <a:srgbClr val="000000"/>
                          </a:solidFill>
                          <a:latin typeface="Arial"/>
                        </a:rPr>
                        <a:t>My children prefer chicken nuggets over fish sticks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97154">
                <a:tc>
                  <a:txBody>
                    <a:bodyPr/>
                    <a:lstStyle/>
                    <a:p>
                      <a:pPr algn="r" fontAlgn="ctr"/>
                      <a:r>
                        <a:rPr lang="en-US" sz="800" b="0" i="0" u="none" strike="noStrike" dirty="0">
                          <a:solidFill>
                            <a:srgbClr val="000000"/>
                          </a:solidFill>
                          <a:latin typeface="Arial"/>
                        </a:rPr>
                        <a:t>Not sure if really wild caught</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397154">
                <a:tc>
                  <a:txBody>
                    <a:bodyPr/>
                    <a:lstStyle/>
                    <a:p>
                      <a:pPr algn="r" fontAlgn="ctr"/>
                      <a:r>
                        <a:rPr lang="en-US" sz="800" b="0" i="0" u="none" strike="noStrike" dirty="0">
                          <a:solidFill>
                            <a:srgbClr val="000000"/>
                          </a:solidFill>
                          <a:latin typeface="Arial"/>
                        </a:rPr>
                        <a:t>Never</a:t>
                      </a:r>
                      <a:r>
                        <a:rPr lang="en-US" sz="800" b="0" i="0" u="none" strike="noStrike" baseline="0" dirty="0">
                          <a:solidFill>
                            <a:srgbClr val="000000"/>
                          </a:solidFill>
                          <a:latin typeface="Arial"/>
                        </a:rPr>
                        <a:t> see it on restaurant menus</a:t>
                      </a:r>
                      <a:endParaRPr lang="en-US" sz="8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97154">
                <a:tc>
                  <a:txBody>
                    <a:bodyPr/>
                    <a:lstStyle/>
                    <a:p>
                      <a:pPr algn="r" fontAlgn="ctr"/>
                      <a:r>
                        <a:rPr lang="en-US" sz="800" b="0" i="0" u="none" strike="noStrike" dirty="0">
                          <a:solidFill>
                            <a:srgbClr val="000000"/>
                          </a:solidFill>
                          <a:latin typeface="Arial"/>
                        </a:rPr>
                        <a:t>Too expensive</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397154">
                <a:tc>
                  <a:txBody>
                    <a:bodyPr/>
                    <a:lstStyle/>
                    <a:p>
                      <a:pPr algn="r" fontAlgn="ctr"/>
                      <a:r>
                        <a:rPr lang="en-US" sz="800" b="0" i="0" u="none" strike="noStrike" dirty="0">
                          <a:solidFill>
                            <a:srgbClr val="000000"/>
                          </a:solidFill>
                          <a:latin typeface="Arial"/>
                        </a:rPr>
                        <a:t>Not sure it is really a product of Alaska</a:t>
                      </a: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50" name="TextBox 49"/>
          <p:cNvSpPr txBox="1"/>
          <p:nvPr/>
        </p:nvSpPr>
        <p:spPr>
          <a:xfrm>
            <a:off x="2739786" y="6536832"/>
            <a:ext cx="720101" cy="465721"/>
          </a:xfrm>
          <a:prstGeom prst="rect">
            <a:avLst/>
          </a:prstGeom>
          <a:solidFill>
            <a:schemeClr val="bg1"/>
          </a:solidFill>
          <a:ln>
            <a:noFill/>
          </a:ln>
        </p:spPr>
        <p:txBody>
          <a:bodyPr wrap="square" rtlCol="0">
            <a:noAutofit/>
          </a:bodyPr>
          <a:lstStyle/>
          <a:p>
            <a:endParaRPr lang="en-US" sz="1000" dirty="0"/>
          </a:p>
        </p:txBody>
      </p:sp>
      <p:sp>
        <p:nvSpPr>
          <p:cNvPr id="23" name="Oval 2"/>
          <p:cNvSpPr>
            <a:spLocks noChangeArrowheads="1"/>
          </p:cNvSpPr>
          <p:nvPr/>
        </p:nvSpPr>
        <p:spPr bwMode="auto">
          <a:xfrm>
            <a:off x="4923053" y="5009925"/>
            <a:ext cx="2515972" cy="276450"/>
          </a:xfrm>
          <a:prstGeom prst="ellipse">
            <a:avLst/>
          </a:prstGeom>
          <a:noFill/>
          <a:ln w="25400" algn="ctr">
            <a:solidFill>
              <a:srgbClr val="BD2929"/>
            </a:solidFill>
            <a:round/>
            <a:headEnd/>
            <a:tailEnd/>
          </a:ln>
        </p:spPr>
        <p:txBody>
          <a:bodyPr/>
          <a:lstStyle/>
          <a:p>
            <a:endParaRPr lang="en-US" dirty="0"/>
          </a:p>
        </p:txBody>
      </p:sp>
    </p:spTree>
    <p:extLst>
      <p:ext uri="{BB962C8B-B14F-4D97-AF65-F5344CB8AC3E}">
        <p14:creationId xmlns:p14="http://schemas.microsoft.com/office/powerpoint/2010/main" val="69224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762066" y="5415970"/>
            <a:ext cx="1593711" cy="244549"/>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842533" y="3435722"/>
            <a:ext cx="1513244" cy="244549"/>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460248" y="6665110"/>
            <a:ext cx="1895529" cy="127757"/>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006643" y="3886284"/>
            <a:ext cx="1895529" cy="127757"/>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308461" y="3442687"/>
            <a:ext cx="1593711" cy="244549"/>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388928" y="3032085"/>
            <a:ext cx="1513244" cy="244549"/>
          </a:xfrm>
          <a:prstGeom prst="rect">
            <a:avLst/>
          </a:prstGeom>
          <a:solidFill>
            <a:srgbClr val="FFFF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11</a:t>
            </a:fld>
            <a:endParaRPr lang="en-US" dirty="0">
              <a:solidFill>
                <a:srgbClr val="FFFFFF"/>
              </a:solidFill>
            </a:endParaRPr>
          </a:p>
        </p:txBody>
      </p:sp>
      <p:sp>
        <p:nvSpPr>
          <p:cNvPr id="8" name="TextBox 7"/>
          <p:cNvSpPr txBox="1"/>
          <p:nvPr/>
        </p:nvSpPr>
        <p:spPr bwMode="gray">
          <a:xfrm>
            <a:off x="7291359" y="7143181"/>
            <a:ext cx="2685208" cy="230832"/>
          </a:xfrm>
          <a:prstGeom prst="rect">
            <a:avLst/>
          </a:prstGeom>
          <a:noFill/>
        </p:spPr>
        <p:txBody>
          <a:bodyPr wrap="square" rtlCol="0">
            <a:spAutoFit/>
          </a:bodyPr>
          <a:lstStyle/>
          <a:p>
            <a:r>
              <a:rPr lang="en-US" sz="900" dirty="0">
                <a:latin typeface="Arial" pitchFamily="34" charset="0"/>
                <a:cs typeface="Arial" pitchFamily="34" charset="0"/>
              </a:rPr>
              <a:t>* Incidence X Salience = Problem Score.</a:t>
            </a:r>
          </a:p>
        </p:txBody>
      </p:sp>
      <p:graphicFrame>
        <p:nvGraphicFramePr>
          <p:cNvPr id="10" name="Object 36"/>
          <p:cNvGraphicFramePr>
            <a:graphicFrameLocks/>
          </p:cNvGraphicFramePr>
          <p:nvPr>
            <p:extLst>
              <p:ext uri="{D42A27DB-BD31-4B8C-83A1-F6EECF244321}">
                <p14:modId xmlns:p14="http://schemas.microsoft.com/office/powerpoint/2010/main" val="704589713"/>
              </p:ext>
            </p:extLst>
          </p:nvPr>
        </p:nvGraphicFramePr>
        <p:xfrm>
          <a:off x="2889384" y="2576242"/>
          <a:ext cx="3662994" cy="43500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3"/>
          <p:cNvSpPr>
            <a:spLocks noGrp="1"/>
          </p:cNvSpPr>
          <p:nvPr>
            <p:ph type="title"/>
          </p:nvPr>
        </p:nvSpPr>
        <p:spPr bwMode="gray">
          <a:xfrm>
            <a:off x="552734" y="1288947"/>
            <a:ext cx="9144000" cy="553998"/>
          </a:xfrm>
        </p:spPr>
        <p:txBody>
          <a:bodyPr/>
          <a:lstStyle/>
          <a:p>
            <a:pPr>
              <a:lnSpc>
                <a:spcPct val="100000"/>
              </a:lnSpc>
            </a:pPr>
            <a:r>
              <a:rPr dirty="0"/>
              <a:t>Top 10 </a:t>
            </a:r>
            <a:r>
              <a:rPr u="sng" dirty="0"/>
              <a:t>Current</a:t>
            </a:r>
            <a:r>
              <a:rPr dirty="0"/>
              <a:t> Problems/Barriers Summary | Problem Scores*</a:t>
            </a:r>
            <a:br>
              <a:rPr dirty="0"/>
            </a:br>
            <a:r>
              <a:rPr sz="1600" dirty="0"/>
              <a:t>(Lapsed Eaters &amp; Aware Non-Triers)</a:t>
            </a:r>
            <a:endParaRPr dirty="0"/>
          </a:p>
        </p:txBody>
      </p:sp>
      <p:sp>
        <p:nvSpPr>
          <p:cNvPr id="15" name="Text Placeholder 16">
            <a:extLst>
              <a:ext uri="{FF2B5EF4-FFF2-40B4-BE49-F238E27FC236}">
                <a16:creationId xmlns:a16="http://schemas.microsoft.com/office/drawing/2014/main" id="{28C09794-1518-42A5-B1A9-D3C910879CFA}"/>
              </a:ext>
            </a:extLst>
          </p:cNvPr>
          <p:cNvSpPr>
            <a:spLocks noGrp="1"/>
          </p:cNvSpPr>
          <p:nvPr>
            <p:ph type="body" sz="quarter" idx="13"/>
          </p:nvPr>
        </p:nvSpPr>
        <p:spPr>
          <a:xfrm>
            <a:off x="429905" y="0"/>
            <a:ext cx="9144000" cy="1051560"/>
          </a:xfrm>
          <a:noFill/>
        </p:spPr>
        <p:txBody>
          <a:bodyPr/>
          <a:lstStyle/>
          <a:p>
            <a:r>
              <a:rPr lang="en-US" sz="1100" dirty="0">
                <a:latin typeface="Arial" pitchFamily="34" charset="0"/>
                <a:cs typeface="Arial" pitchFamily="34" charset="0"/>
              </a:rPr>
              <a:t>  </a:t>
            </a:r>
          </a:p>
        </p:txBody>
      </p:sp>
      <p:sp>
        <p:nvSpPr>
          <p:cNvPr id="19" name="Rounded Rectangle 18"/>
          <p:cNvSpPr/>
          <p:nvPr/>
        </p:nvSpPr>
        <p:spPr bwMode="auto">
          <a:xfrm>
            <a:off x="2023739" y="2135876"/>
            <a:ext cx="1621244" cy="176968"/>
          </a:xfrm>
          <a:prstGeom prst="roundRect">
            <a:avLst>
              <a:gd name="adj" fmla="val 50000"/>
            </a:avLst>
          </a:prstGeom>
          <a:noFill/>
          <a:ln>
            <a:solidFill>
              <a:schemeClr val="accent2"/>
            </a:solidFill>
          </a:ln>
        </p:spPr>
        <p:txBody>
          <a:bodyPr wrap="square" lIns="0" tIns="9144" rIns="0" bIns="9144" anchor="ctr">
            <a:noAutofit/>
          </a:bodyPr>
          <a:lstStyle/>
          <a:p>
            <a:pPr algn="ctr">
              <a:defRPr/>
            </a:pPr>
            <a:r>
              <a:rPr lang="en-US" sz="1050" b="1" dirty="0">
                <a:solidFill>
                  <a:schemeClr val="accent2"/>
                </a:solidFill>
              </a:rPr>
              <a:t>Lapsed Eaters</a:t>
            </a:r>
            <a:endParaRPr lang="en-US" sz="800" b="1" dirty="0">
              <a:solidFill>
                <a:schemeClr val="accent2"/>
              </a:solidFill>
            </a:endParaRPr>
          </a:p>
        </p:txBody>
      </p:sp>
      <p:sp>
        <p:nvSpPr>
          <p:cNvPr id="22" name="Rounded Rectangle 21"/>
          <p:cNvSpPr/>
          <p:nvPr/>
        </p:nvSpPr>
        <p:spPr bwMode="auto">
          <a:xfrm>
            <a:off x="6491311" y="2135876"/>
            <a:ext cx="1863256" cy="176968"/>
          </a:xfrm>
          <a:prstGeom prst="roundRect">
            <a:avLst>
              <a:gd name="adj" fmla="val 50000"/>
            </a:avLst>
          </a:prstGeom>
          <a:noFill/>
          <a:ln>
            <a:solidFill>
              <a:schemeClr val="accent2"/>
            </a:solidFill>
          </a:ln>
        </p:spPr>
        <p:txBody>
          <a:bodyPr wrap="square" lIns="0" tIns="9144" rIns="0" bIns="9144" anchor="ctr">
            <a:noAutofit/>
          </a:bodyPr>
          <a:lstStyle/>
          <a:p>
            <a:pPr algn="ctr">
              <a:defRPr/>
            </a:pPr>
            <a:r>
              <a:rPr lang="en-US" sz="1050" b="1" dirty="0">
                <a:solidFill>
                  <a:schemeClr val="accent2"/>
                </a:solidFill>
              </a:rPr>
              <a:t>Aware Non-Triers</a:t>
            </a:r>
            <a:endParaRPr lang="en-US" sz="800" b="1" dirty="0">
              <a:solidFill>
                <a:schemeClr val="accent2"/>
              </a:solidFill>
            </a:endParaRPr>
          </a:p>
        </p:txBody>
      </p:sp>
      <p:cxnSp>
        <p:nvCxnSpPr>
          <p:cNvPr id="20" name="Straight Connector 19"/>
          <p:cNvCxnSpPr/>
          <p:nvPr/>
        </p:nvCxnSpPr>
        <p:spPr>
          <a:xfrm>
            <a:off x="4884827" y="2141567"/>
            <a:ext cx="0" cy="476723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1" name="Object 36"/>
          <p:cNvGraphicFramePr>
            <a:graphicFrameLocks/>
          </p:cNvGraphicFramePr>
          <p:nvPr>
            <p:extLst>
              <p:ext uri="{D42A27DB-BD31-4B8C-83A1-F6EECF244321}">
                <p14:modId xmlns:p14="http://schemas.microsoft.com/office/powerpoint/2010/main" val="4203936043"/>
              </p:ext>
            </p:extLst>
          </p:nvPr>
        </p:nvGraphicFramePr>
        <p:xfrm>
          <a:off x="7346876" y="2576242"/>
          <a:ext cx="3662994" cy="4350040"/>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 Placeholder 17"/>
          <p:cNvSpPr>
            <a:spLocks noGrp="1"/>
          </p:cNvSpPr>
          <p:nvPr>
            <p:ph type="body" sz="quarter" idx="14"/>
          </p:nvPr>
        </p:nvSpPr>
        <p:spPr>
          <a:xfrm>
            <a:off x="531757" y="7183391"/>
            <a:ext cx="8229600" cy="138499"/>
          </a:xfrm>
        </p:spPr>
        <p:txBody>
          <a:bodyPr/>
          <a:lstStyle/>
          <a:p>
            <a:pPr lvl="0">
              <a:tabLst>
                <a:tab pos="339725" algn="l"/>
                <a:tab pos="7942263" algn="l"/>
              </a:tabLst>
              <a:defRPr/>
            </a:pPr>
            <a:r>
              <a:rPr dirty="0"/>
              <a:t>	= Common to all 4 key groups.</a:t>
            </a:r>
          </a:p>
        </p:txBody>
      </p:sp>
      <p:sp>
        <p:nvSpPr>
          <p:cNvPr id="31" name="Rectangle 30"/>
          <p:cNvSpPr/>
          <p:nvPr/>
        </p:nvSpPr>
        <p:spPr>
          <a:xfrm>
            <a:off x="626121" y="7200253"/>
            <a:ext cx="198561" cy="104775"/>
          </a:xfrm>
          <a:prstGeom prst="rect">
            <a:avLst/>
          </a:prstGeom>
          <a:solidFill>
            <a:srgbClr val="FFFFCC"/>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613282207"/>
              </p:ext>
            </p:extLst>
          </p:nvPr>
        </p:nvGraphicFramePr>
        <p:xfrm>
          <a:off x="690180" y="2565170"/>
          <a:ext cx="2210114" cy="4378935"/>
        </p:xfrm>
        <a:graphic>
          <a:graphicData uri="http://schemas.openxmlformats.org/drawingml/2006/table">
            <a:tbl>
              <a:tblPr/>
              <a:tblGrid>
                <a:gridCol w="2210114">
                  <a:extLst>
                    <a:ext uri="{9D8B030D-6E8A-4147-A177-3AD203B41FA5}">
                      <a16:colId xmlns:a16="http://schemas.microsoft.com/office/drawing/2014/main" val="20000"/>
                    </a:ext>
                  </a:extLst>
                </a:gridCol>
              </a:tblGrid>
              <a:tr h="398085">
                <a:tc>
                  <a:txBody>
                    <a:bodyPr/>
                    <a:lstStyle/>
                    <a:p>
                      <a:pPr algn="r" fontAlgn="ctr"/>
                      <a:r>
                        <a:rPr lang="en-US" sz="800" b="0" i="0" u="none" strike="noStrike" dirty="0">
                          <a:solidFill>
                            <a:srgbClr val="000000"/>
                          </a:solidFill>
                          <a:latin typeface="Arial"/>
                        </a:rPr>
                        <a:t>More price sensitive when buying groceries including fish due to inflation/economy</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98085">
                <a:tc>
                  <a:txBody>
                    <a:bodyPr/>
                    <a:lstStyle/>
                    <a:p>
                      <a:pPr algn="r" fontAlgn="ctr"/>
                      <a:r>
                        <a:rPr lang="en-US" sz="800" b="0" i="0" u="none" strike="noStrike" dirty="0">
                          <a:solidFill>
                            <a:srgbClr val="000000"/>
                          </a:solidFill>
                          <a:latin typeface="Arial"/>
                        </a:rPr>
                        <a:t>Breaded/battered frozen fish too </a:t>
                      </a:r>
                      <a:br>
                        <a:rPr lang="en-US" sz="800" b="0" i="0" u="none" strike="noStrike" dirty="0">
                          <a:solidFill>
                            <a:srgbClr val="000000"/>
                          </a:solidFill>
                          <a:latin typeface="Arial"/>
                        </a:rPr>
                      </a:br>
                      <a:r>
                        <a:rPr lang="en-US" sz="800" b="0" i="0" u="none" strike="noStrike" dirty="0">
                          <a:solidFill>
                            <a:srgbClr val="000000"/>
                          </a:solidFill>
                          <a:latin typeface="Arial"/>
                        </a:rPr>
                        <a:t>processed/not good for you</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98085">
                <a:tc>
                  <a:txBody>
                    <a:bodyPr/>
                    <a:lstStyle/>
                    <a:p>
                      <a:pPr algn="r" fontAlgn="ctr"/>
                      <a:r>
                        <a:rPr lang="en-US" sz="800" b="0" i="0" u="none" strike="noStrike" dirty="0">
                          <a:solidFill>
                            <a:srgbClr val="000000"/>
                          </a:solidFill>
                          <a:latin typeface="Arial"/>
                        </a:rPr>
                        <a:t>Because of the economy &amp; Covid, </a:t>
                      </a:r>
                      <a:br>
                        <a:rPr lang="en-US" sz="800" b="0" i="0" u="none" strike="noStrike" dirty="0">
                          <a:solidFill>
                            <a:srgbClr val="000000"/>
                          </a:solidFill>
                          <a:latin typeface="Arial"/>
                        </a:rPr>
                      </a:br>
                      <a:r>
                        <a:rPr lang="en-US" sz="800" b="0" i="0" u="none" strike="noStrike" dirty="0">
                          <a:solidFill>
                            <a:srgbClr val="000000"/>
                          </a:solidFill>
                          <a:latin typeface="Arial"/>
                        </a:rPr>
                        <a:t>reduced eating out/ordering in</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398085">
                <a:tc>
                  <a:txBody>
                    <a:bodyPr/>
                    <a:lstStyle/>
                    <a:p>
                      <a:pPr algn="r" fontAlgn="ctr"/>
                      <a:r>
                        <a:rPr lang="en-US" sz="800" b="0" i="0" u="none" strike="noStrike" dirty="0">
                          <a:solidFill>
                            <a:srgbClr val="000000"/>
                          </a:solidFill>
                          <a:latin typeface="Arial"/>
                        </a:rPr>
                        <a:t>Prefer other types of fish, such as salmon</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98085">
                <a:tc>
                  <a:txBody>
                    <a:bodyPr/>
                    <a:lstStyle/>
                    <a:p>
                      <a:pPr algn="r" fontAlgn="ctr"/>
                      <a:r>
                        <a:rPr lang="en-US" sz="800" b="0" i="0" u="none" strike="noStrike" dirty="0">
                          <a:solidFill>
                            <a:srgbClr val="000000"/>
                          </a:solidFill>
                          <a:latin typeface="Arial"/>
                        </a:rPr>
                        <a:t>Prefer plain (unbreaded) fish as is a</a:t>
                      </a:r>
                      <a:br>
                        <a:rPr lang="en-US" sz="800" b="0" i="0" u="none" strike="noStrike" dirty="0">
                          <a:solidFill>
                            <a:srgbClr val="000000"/>
                          </a:solidFill>
                          <a:latin typeface="Arial"/>
                        </a:rPr>
                      </a:br>
                      <a:r>
                        <a:rPr lang="en-US" sz="800" b="0" i="0" u="none" strike="noStrike" dirty="0">
                          <a:solidFill>
                            <a:srgbClr val="000000"/>
                          </a:solidFill>
                          <a:latin typeface="Arial"/>
                        </a:rPr>
                        <a:t> healthier choice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98085">
                <a:tc>
                  <a:txBody>
                    <a:bodyPr/>
                    <a:lstStyle/>
                    <a:p>
                      <a:pPr algn="r" fontAlgn="ctr"/>
                      <a:r>
                        <a:rPr lang="en-US" sz="800" b="0" i="0" u="none" strike="noStrike" dirty="0">
                          <a:solidFill>
                            <a:srgbClr val="000000"/>
                          </a:solidFill>
                          <a:latin typeface="Arial"/>
                        </a:rPr>
                        <a:t>Don’t typically order fish sandwiches </a:t>
                      </a:r>
                      <a:br>
                        <a:rPr lang="en-US" sz="800" b="0" i="0" u="none" strike="noStrike" dirty="0">
                          <a:solidFill>
                            <a:srgbClr val="000000"/>
                          </a:solidFill>
                          <a:latin typeface="Arial"/>
                        </a:rPr>
                      </a:br>
                      <a:r>
                        <a:rPr lang="en-US" sz="800" b="0" i="0" u="none" strike="noStrike" dirty="0">
                          <a:solidFill>
                            <a:srgbClr val="000000"/>
                          </a:solidFill>
                          <a:latin typeface="Arial"/>
                        </a:rPr>
                        <a:t>at FFR's</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98085">
                <a:tc>
                  <a:txBody>
                    <a:bodyPr/>
                    <a:lstStyle/>
                    <a:p>
                      <a:pPr algn="r"/>
                      <a:r>
                        <a:rPr lang="en-US" sz="800" b="0" i="0" u="none" strike="noStrike" kern="1200" dirty="0">
                          <a:solidFill>
                            <a:srgbClr val="000000"/>
                          </a:solidFill>
                          <a:latin typeface="Arial"/>
                          <a:ea typeface="+mn-ea"/>
                          <a:cs typeface="+mn-cs"/>
                        </a:rPr>
                        <a:t>Not sure if really wild caught</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98085">
                <a:tc>
                  <a:txBody>
                    <a:bodyPr/>
                    <a:lstStyle/>
                    <a:p>
                      <a:pPr algn="r"/>
                      <a:r>
                        <a:rPr lang="en-US" sz="800" b="0" i="0" u="none" strike="noStrike" kern="1200" dirty="0">
                          <a:solidFill>
                            <a:srgbClr val="000000"/>
                          </a:solidFill>
                          <a:latin typeface="Arial"/>
                          <a:ea typeface="+mn-ea"/>
                          <a:cs typeface="+mn-cs"/>
                        </a:rPr>
                        <a:t>Actively avoid fried foods,</a:t>
                      </a:r>
                      <a:br>
                        <a:rPr lang="en-US" sz="800" b="0" i="0" u="none" strike="noStrike" kern="1200" dirty="0">
                          <a:solidFill>
                            <a:srgbClr val="000000"/>
                          </a:solidFill>
                          <a:latin typeface="Arial"/>
                          <a:ea typeface="+mn-ea"/>
                          <a:cs typeface="+mn-cs"/>
                        </a:rPr>
                      </a:br>
                      <a:r>
                        <a:rPr lang="en-US" sz="800" b="0" i="0" u="none" strike="noStrike" kern="1200" dirty="0">
                          <a:solidFill>
                            <a:srgbClr val="000000"/>
                          </a:solidFill>
                          <a:latin typeface="Arial"/>
                          <a:ea typeface="+mn-ea"/>
                          <a:cs typeface="+mn-cs"/>
                        </a:rPr>
                        <a:t>including fried or battered/breaded fish</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398085">
                <a:tc>
                  <a:txBody>
                    <a:bodyPr/>
                    <a:lstStyle/>
                    <a:p>
                      <a:pPr algn="r" fontAlgn="ctr"/>
                      <a:r>
                        <a:rPr lang="en-US" sz="800" b="0" i="0" u="none" strike="noStrike" kern="1200" dirty="0">
                          <a:solidFill>
                            <a:srgbClr val="000000"/>
                          </a:solidFill>
                          <a:latin typeface="Arial"/>
                          <a:ea typeface="+mn-ea"/>
                          <a:cs typeface="+mn-cs"/>
                        </a:rPr>
                        <a:t>Not sure if caught in a sustainable manner</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98085">
                <a:tc>
                  <a:txBody>
                    <a:bodyPr/>
                    <a:lstStyle/>
                    <a:p>
                      <a:pPr algn="r" fontAlgn="ctr"/>
                      <a:r>
                        <a:rPr lang="en-US" sz="800" b="0" i="0" u="none" strike="noStrike" kern="1200" dirty="0">
                          <a:solidFill>
                            <a:srgbClr val="000000"/>
                          </a:solidFill>
                          <a:latin typeface="Arial"/>
                          <a:ea typeface="+mn-ea"/>
                          <a:cs typeface="+mn-cs"/>
                        </a:rPr>
                        <a:t>Not sure it is really a product of Alaska</a:t>
                      </a: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r h="398085">
                <a:tc>
                  <a:txBody>
                    <a:bodyPr/>
                    <a:lstStyle/>
                    <a:p>
                      <a:pPr algn="r" fontAlgn="ctr"/>
                      <a:endParaRPr lang="en-US" sz="800" b="0" i="0" u="none" strike="noStrike" kern="1200" dirty="0">
                        <a:solidFill>
                          <a:srgbClr val="000000"/>
                        </a:solidFill>
                        <a:latin typeface="Arial"/>
                        <a:ea typeface="+mn-ea"/>
                        <a:cs typeface="+mn-cs"/>
                      </a:endParaRPr>
                    </a:p>
                  </a:txBody>
                  <a:tcPr marL="9525" marR="9525" marT="9525" marB="0" anchor="ctr">
                    <a:lnL>
                      <a:noFill/>
                    </a:lnL>
                    <a:lnR>
                      <a:noFill/>
                    </a:lnR>
                    <a:lnT>
                      <a:noFill/>
                    </a:lnT>
                    <a:lnB>
                      <a:noFill/>
                    </a:lnB>
                  </a:tcPr>
                </a:tc>
                <a:extLst>
                  <a:ext uri="{0D108BD9-81ED-4DB2-BD59-A6C34878D82A}">
                    <a16:rowId xmlns:a16="http://schemas.microsoft.com/office/drawing/2014/main" val="10013"/>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39108678"/>
              </p:ext>
            </p:extLst>
          </p:nvPr>
        </p:nvGraphicFramePr>
        <p:xfrm>
          <a:off x="4823012" y="2565170"/>
          <a:ext cx="2544224" cy="4368694"/>
        </p:xfrm>
        <a:graphic>
          <a:graphicData uri="http://schemas.openxmlformats.org/drawingml/2006/table">
            <a:tbl>
              <a:tblPr/>
              <a:tblGrid>
                <a:gridCol w="2544224">
                  <a:extLst>
                    <a:ext uri="{9D8B030D-6E8A-4147-A177-3AD203B41FA5}">
                      <a16:colId xmlns:a16="http://schemas.microsoft.com/office/drawing/2014/main" val="20000"/>
                    </a:ext>
                  </a:extLst>
                </a:gridCol>
              </a:tblGrid>
              <a:tr h="397154">
                <a:tc>
                  <a:txBody>
                    <a:bodyPr/>
                    <a:lstStyle/>
                    <a:p>
                      <a:pPr algn="r" fontAlgn="ctr"/>
                      <a:r>
                        <a:rPr lang="en-US" sz="800" b="0" i="0" u="none" strike="noStrike" dirty="0">
                          <a:solidFill>
                            <a:srgbClr val="000000"/>
                          </a:solidFill>
                          <a:latin typeface="+mn-lt"/>
                        </a:rPr>
                        <a:t>Don’t know much about Wild Alaska Pollock</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97154">
                <a:tc>
                  <a:txBody>
                    <a:bodyPr/>
                    <a:lstStyle/>
                    <a:p>
                      <a:pPr algn="r" fontAlgn="ctr"/>
                      <a:r>
                        <a:rPr lang="en-US" sz="800" b="0" i="0" u="none" strike="noStrike" dirty="0">
                          <a:solidFill>
                            <a:srgbClr val="000000"/>
                          </a:solidFill>
                          <a:latin typeface="Arial"/>
                        </a:rPr>
                        <a:t>More price sensitive when buying groceries </a:t>
                      </a:r>
                      <a:br>
                        <a:rPr lang="en-US" sz="800" b="0" i="0" u="none" strike="noStrike" dirty="0">
                          <a:solidFill>
                            <a:srgbClr val="000000"/>
                          </a:solidFill>
                          <a:latin typeface="Arial"/>
                        </a:rPr>
                      </a:br>
                      <a:r>
                        <a:rPr lang="en-US" sz="800" b="0" i="0" u="none" strike="noStrike" dirty="0">
                          <a:solidFill>
                            <a:srgbClr val="000000"/>
                          </a:solidFill>
                          <a:latin typeface="Arial"/>
                        </a:rPr>
                        <a:t>including fish due to inflation/economy</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97154">
                <a:tc>
                  <a:txBody>
                    <a:bodyPr/>
                    <a:lstStyle/>
                    <a:p>
                      <a:pPr algn="r" fontAlgn="ctr"/>
                      <a:r>
                        <a:rPr lang="en-US" sz="800" b="0" i="0" u="none" strike="noStrike" dirty="0">
                          <a:solidFill>
                            <a:srgbClr val="000000"/>
                          </a:solidFill>
                          <a:latin typeface="Arial"/>
                        </a:rPr>
                        <a:t>Breaded/battered frozen fish too </a:t>
                      </a:r>
                      <a:br>
                        <a:rPr lang="en-US" sz="800" b="0" i="0" u="none" strike="noStrike" dirty="0">
                          <a:solidFill>
                            <a:srgbClr val="000000"/>
                          </a:solidFill>
                          <a:latin typeface="Arial"/>
                        </a:rPr>
                      </a:br>
                      <a:r>
                        <a:rPr lang="en-US" sz="800" b="0" i="0" u="none" strike="noStrike" dirty="0">
                          <a:solidFill>
                            <a:srgbClr val="000000"/>
                          </a:solidFill>
                          <a:latin typeface="Arial"/>
                        </a:rPr>
                        <a:t>processed/not good for you</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397154">
                <a:tc>
                  <a:txBody>
                    <a:bodyPr/>
                    <a:lstStyle/>
                    <a:p>
                      <a:pPr algn="r" fontAlgn="ctr"/>
                      <a:r>
                        <a:rPr lang="en-US" sz="800" b="0" i="0" u="none" strike="noStrike" dirty="0">
                          <a:solidFill>
                            <a:srgbClr val="000000"/>
                          </a:solidFill>
                          <a:latin typeface="Arial"/>
                        </a:rPr>
                        <a:t>Never see it on restaurant menus</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97154">
                <a:tc>
                  <a:txBody>
                    <a:bodyPr/>
                    <a:lstStyle/>
                    <a:p>
                      <a:pPr algn="r" fontAlgn="ctr"/>
                      <a:r>
                        <a:rPr lang="en-US" sz="800" b="0" i="0" u="none" strike="noStrike" dirty="0">
                          <a:solidFill>
                            <a:srgbClr val="000000"/>
                          </a:solidFill>
                          <a:latin typeface="Arial"/>
                        </a:rPr>
                        <a:t>Don’t typically order fish sandwiches at FFR's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97154">
                <a:tc>
                  <a:txBody>
                    <a:bodyPr/>
                    <a:lstStyle/>
                    <a:p>
                      <a:pPr algn="r" fontAlgn="ctr"/>
                      <a:r>
                        <a:rPr lang="en-US" sz="800" b="0" i="0" u="none" strike="noStrike" dirty="0">
                          <a:solidFill>
                            <a:srgbClr val="000000"/>
                          </a:solidFill>
                          <a:latin typeface="Arial"/>
                        </a:rPr>
                        <a:t>Too expensive</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97154">
                <a:tc>
                  <a:txBody>
                    <a:bodyPr/>
                    <a:lstStyle/>
                    <a:p>
                      <a:pPr algn="r" fontAlgn="ctr"/>
                      <a:r>
                        <a:rPr lang="en-US" sz="800" b="0" i="0" u="none" strike="noStrike" dirty="0">
                          <a:solidFill>
                            <a:srgbClr val="000000"/>
                          </a:solidFill>
                          <a:latin typeface="Arial"/>
                        </a:rPr>
                        <a:t>Actively avoid fried foods, including </a:t>
                      </a:r>
                      <a:br>
                        <a:rPr lang="en-US" sz="800" b="0" i="0" u="none" strike="noStrike" dirty="0">
                          <a:solidFill>
                            <a:srgbClr val="000000"/>
                          </a:solidFill>
                          <a:latin typeface="Arial"/>
                        </a:rPr>
                      </a:br>
                      <a:r>
                        <a:rPr lang="en-US" sz="800" b="0" i="0" u="none" strike="noStrike" dirty="0">
                          <a:solidFill>
                            <a:srgbClr val="000000"/>
                          </a:solidFill>
                          <a:latin typeface="Arial"/>
                        </a:rPr>
                        <a:t>fried or battered/breaded fish</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97154">
                <a:tc>
                  <a:txBody>
                    <a:bodyPr/>
                    <a:lstStyle/>
                    <a:p>
                      <a:pPr algn="r" fontAlgn="ctr"/>
                      <a:r>
                        <a:rPr lang="en-US" sz="800" b="0" i="0" u="none" strike="noStrike" dirty="0">
                          <a:solidFill>
                            <a:srgbClr val="000000"/>
                          </a:solidFill>
                          <a:latin typeface="Arial"/>
                        </a:rPr>
                        <a:t>Because of the economy &amp; Covid, </a:t>
                      </a:r>
                      <a:br>
                        <a:rPr lang="en-US" sz="800" b="0" i="0" u="none" strike="noStrike" dirty="0">
                          <a:solidFill>
                            <a:srgbClr val="000000"/>
                          </a:solidFill>
                          <a:latin typeface="Arial"/>
                        </a:rPr>
                      </a:br>
                      <a:r>
                        <a:rPr lang="en-US" sz="800" b="0" i="0" u="none" strike="noStrike" dirty="0">
                          <a:solidFill>
                            <a:srgbClr val="000000"/>
                          </a:solidFill>
                          <a:latin typeface="Arial"/>
                        </a:rPr>
                        <a:t>reduced eating out/ordering in</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397154">
                <a:tc>
                  <a:txBody>
                    <a:bodyPr/>
                    <a:lstStyle/>
                    <a:p>
                      <a:pPr algn="r" fontAlgn="ctr"/>
                      <a:r>
                        <a:rPr lang="en-US" sz="800" b="0" i="0" u="none" strike="noStrike" dirty="0">
                          <a:solidFill>
                            <a:srgbClr val="000000"/>
                          </a:solidFill>
                          <a:latin typeface="Arial"/>
                        </a:rPr>
                        <a:t>Not sure how best to cook/prepare</a:t>
                      </a:r>
                      <a:r>
                        <a:rPr lang="en-US" sz="800" b="0" i="0" u="none" strike="noStrike" baseline="0" dirty="0">
                          <a:solidFill>
                            <a:srgbClr val="000000"/>
                          </a:solidFill>
                          <a:latin typeface="Arial"/>
                        </a:rPr>
                        <a:t> it</a:t>
                      </a:r>
                      <a:endParaRPr lang="en-US" sz="8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97154">
                <a:tc>
                  <a:txBody>
                    <a:bodyPr/>
                    <a:lstStyle/>
                    <a:p>
                      <a:pPr algn="r" fontAlgn="ctr"/>
                      <a:r>
                        <a:rPr lang="en-US" sz="800" b="0" i="0" u="none" strike="noStrike" dirty="0">
                          <a:solidFill>
                            <a:srgbClr val="000000"/>
                          </a:solidFill>
                          <a:latin typeface="Arial"/>
                        </a:rPr>
                        <a:t>Don’t know where to purchase/order it</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397154">
                <a:tc>
                  <a:txBody>
                    <a:bodyPr/>
                    <a:lstStyle/>
                    <a:p>
                      <a:pPr algn="r" fontAlgn="ctr"/>
                      <a:r>
                        <a:rPr lang="en-US" sz="800" b="0" i="0" u="none" strike="noStrike" dirty="0">
                          <a:solidFill>
                            <a:srgbClr val="000000"/>
                          </a:solidFill>
                          <a:latin typeface="Arial"/>
                        </a:rPr>
                        <a:t>Prefer other</a:t>
                      </a:r>
                      <a:r>
                        <a:rPr lang="en-US" sz="800" b="0" i="0" u="none" strike="noStrike" baseline="0" dirty="0">
                          <a:solidFill>
                            <a:srgbClr val="000000"/>
                          </a:solidFill>
                          <a:latin typeface="Arial"/>
                        </a:rPr>
                        <a:t> types of fish, such as salmon</a:t>
                      </a:r>
                      <a:endParaRPr lang="en-US" sz="8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50" name="TextBox 49"/>
          <p:cNvSpPr txBox="1"/>
          <p:nvPr/>
        </p:nvSpPr>
        <p:spPr>
          <a:xfrm>
            <a:off x="2739786" y="6536832"/>
            <a:ext cx="720101" cy="465721"/>
          </a:xfrm>
          <a:prstGeom prst="rect">
            <a:avLst/>
          </a:prstGeom>
          <a:solidFill>
            <a:schemeClr val="bg1"/>
          </a:solidFill>
          <a:ln>
            <a:noFill/>
          </a:ln>
        </p:spPr>
        <p:txBody>
          <a:bodyPr wrap="square" rtlCol="0">
            <a:noAutofit/>
          </a:bodyPr>
          <a:lstStyle/>
          <a:p>
            <a:endParaRPr lang="en-US" sz="1000" dirty="0"/>
          </a:p>
        </p:txBody>
      </p:sp>
    </p:spTree>
    <p:extLst>
      <p:ext uri="{BB962C8B-B14F-4D97-AF65-F5344CB8AC3E}">
        <p14:creationId xmlns:p14="http://schemas.microsoft.com/office/powerpoint/2010/main" val="69224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658746" y="7442179"/>
            <a:ext cx="187552" cy="236104"/>
          </a:xfrm>
        </p:spPr>
        <p:txBody>
          <a:bodyPr/>
          <a:lstStyle/>
          <a:p>
            <a:fld id="{45315111-7069-4786-91A8-96C54E96A951}" type="slidenum">
              <a:rPr lang="en-US" smtClean="0">
                <a:solidFill>
                  <a:srgbClr val="FFFFFF"/>
                </a:solidFill>
              </a:rPr>
              <a:pPr/>
              <a:t>12</a:t>
            </a:fld>
            <a:endParaRPr lang="en-US" dirty="0">
              <a:solidFill>
                <a:srgbClr val="FFFFFF"/>
              </a:solidFill>
            </a:endParaRPr>
          </a:p>
        </p:txBody>
      </p:sp>
      <p:sp>
        <p:nvSpPr>
          <p:cNvPr id="11" name="Text Placeholder 16"/>
          <p:cNvSpPr>
            <a:spLocks noGrp="1"/>
          </p:cNvSpPr>
          <p:nvPr>
            <p:ph type="body" sz="quarter" idx="13"/>
          </p:nvPr>
        </p:nvSpPr>
        <p:spPr>
          <a:xfrm>
            <a:off x="429905" y="0"/>
            <a:ext cx="9144000" cy="1051560"/>
          </a:xfrm>
          <a:noFill/>
        </p:spPr>
        <p:txBody>
          <a:bodyPr/>
          <a:lstStyle/>
          <a:p>
            <a:r>
              <a:rPr lang="en-US" sz="2400" dirty="0"/>
              <a:t>Top 10 </a:t>
            </a:r>
            <a:r>
              <a:rPr lang="en-US" sz="2400" u="sng" dirty="0"/>
              <a:t>Current</a:t>
            </a:r>
            <a:r>
              <a:rPr lang="en-US" sz="2400" dirty="0"/>
              <a:t> Problem Summary Overview</a:t>
            </a:r>
          </a:p>
        </p:txBody>
      </p:sp>
      <p:sp>
        <p:nvSpPr>
          <p:cNvPr id="3" name="TextBox 2">
            <a:extLst>
              <a:ext uri="{FF2B5EF4-FFF2-40B4-BE49-F238E27FC236}">
                <a16:creationId xmlns:a16="http://schemas.microsoft.com/office/drawing/2014/main" id="{F5EC8B95-57CF-2B72-3DD3-6C502416A6DF}"/>
              </a:ext>
            </a:extLst>
          </p:cNvPr>
          <p:cNvSpPr txBox="1"/>
          <p:nvPr/>
        </p:nvSpPr>
        <p:spPr>
          <a:xfrm>
            <a:off x="0" y="7328848"/>
            <a:ext cx="10058400" cy="443552"/>
          </a:xfrm>
          <a:prstGeom prst="rect">
            <a:avLst/>
          </a:prstGeom>
          <a:solidFill>
            <a:schemeClr val="bg1"/>
          </a:solidFill>
          <a:ln>
            <a:noFill/>
          </a:ln>
        </p:spPr>
        <p:txBody>
          <a:bodyPr wrap="square" rtlCol="0">
            <a:noAutofit/>
          </a:bodyPr>
          <a:lstStyle/>
          <a:p>
            <a:endParaRPr lang="en-US" sz="1000" dirty="0"/>
          </a:p>
        </p:txBody>
      </p:sp>
      <p:sp>
        <p:nvSpPr>
          <p:cNvPr id="6" name="Slide Number Placeholder 3">
            <a:extLst>
              <a:ext uri="{FF2B5EF4-FFF2-40B4-BE49-F238E27FC236}">
                <a16:creationId xmlns:a16="http://schemas.microsoft.com/office/drawing/2014/main" id="{C8DBF278-51C8-50D3-B6F6-5DA823BAFB5B}"/>
              </a:ext>
            </a:extLst>
          </p:cNvPr>
          <p:cNvSpPr txBox="1">
            <a:spLocks/>
          </p:cNvSpPr>
          <p:nvPr/>
        </p:nvSpPr>
        <p:spPr bwMode="gray">
          <a:xfrm>
            <a:off x="9658746" y="7442179"/>
            <a:ext cx="187552" cy="236104"/>
          </a:xfrm>
          <a:prstGeom prst="rect">
            <a:avLst/>
          </a:prstGeom>
        </p:spPr>
        <p:txBody>
          <a:bodyPr vert="horz" wrap="none" lIns="0" tIns="0" rIns="0" bIns="50941" rtlCol="0" anchor="ctr">
            <a:spAutoFit/>
          </a:bodyPr>
          <a:lstStyle>
            <a:defPPr>
              <a:defRPr lang="en-US"/>
            </a:defPPr>
            <a:lvl1pPr marL="0" algn="r" defTabSz="1018824" rtl="0" eaLnBrk="1" latinLnBrk="0" hangingPunct="1">
              <a:defRPr sz="1200" b="0" kern="1200">
                <a:solidFill>
                  <a:schemeClr val="bg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fld id="{45315111-7069-4786-91A8-96C54E96A951}" type="slidenum">
              <a:rPr lang="en-US" smtClean="0"/>
              <a:pPr/>
              <a:t>12</a:t>
            </a:fld>
            <a:endParaRPr lang="en-US" dirty="0"/>
          </a:p>
        </p:txBody>
      </p:sp>
      <p:sp>
        <p:nvSpPr>
          <p:cNvPr id="7" name="Slide Number Placeholder 77">
            <a:extLst>
              <a:ext uri="{FF2B5EF4-FFF2-40B4-BE49-F238E27FC236}">
                <a16:creationId xmlns:a16="http://schemas.microsoft.com/office/drawing/2014/main" id="{0E735531-7F9B-33CA-AAE4-474237E75469}"/>
              </a:ext>
            </a:extLst>
          </p:cNvPr>
          <p:cNvSpPr txBox="1">
            <a:spLocks/>
          </p:cNvSpPr>
          <p:nvPr/>
        </p:nvSpPr>
        <p:spPr>
          <a:xfrm>
            <a:off x="9658746" y="7442179"/>
            <a:ext cx="187552" cy="236104"/>
          </a:xfrm>
          <a:prstGeom prst="rect">
            <a:avLst/>
          </a:prstGeom>
        </p:spPr>
        <p:txBody>
          <a:bodyPr vert="horz" wrap="none" lIns="0" tIns="0" rIns="0" bIns="50941" rtlCol="0" anchor="ctr">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45315111-7069-4786-91A8-96C54E96A951}"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Slide Number Placeholder 3">
            <a:extLst>
              <a:ext uri="{FF2B5EF4-FFF2-40B4-BE49-F238E27FC236}">
                <a16:creationId xmlns:a16="http://schemas.microsoft.com/office/drawing/2014/main" id="{BFE3513E-AB55-096B-5A19-CF9A7EE4D7A4}"/>
              </a:ext>
            </a:extLst>
          </p:cNvPr>
          <p:cNvSpPr txBox="1">
            <a:spLocks/>
          </p:cNvSpPr>
          <p:nvPr/>
        </p:nvSpPr>
        <p:spPr>
          <a:xfrm>
            <a:off x="9761340" y="7442179"/>
            <a:ext cx="84959" cy="236104"/>
          </a:xfrm>
          <a:prstGeom prst="rect">
            <a:avLst/>
          </a:prstGeom>
        </p:spPr>
        <p:txBody>
          <a:bodyPr vert="horz" wrap="none" lIns="0" tIns="0" rIns="0" bIns="50941" rtlCol="0" anchor="ctr">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45315111-7069-4786-91A8-96C54E96A951}" type="slidenum">
              <a:rPr kumimoji="0" lang="en-US" sz="1200" b="0" i="0" u="none" strike="noStrike" kern="1200" cap="none" spc="0" normalizeH="0" baseline="0" noProof="0" smtClean="0">
                <a:ln>
                  <a:noFill/>
                </a:ln>
                <a:solidFill>
                  <a:schemeClr val="accent1"/>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accent1"/>
              </a:solidFill>
              <a:effectLst/>
              <a:uLnTx/>
              <a:uFillTx/>
              <a:latin typeface="+mn-lt"/>
              <a:ea typeface="+mn-ea"/>
              <a:cs typeface="+mn-cs"/>
            </a:endParaRPr>
          </a:p>
        </p:txBody>
      </p:sp>
      <p:graphicFrame>
        <p:nvGraphicFramePr>
          <p:cNvPr id="10" name="Table 9">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3376412343"/>
              </p:ext>
            </p:extLst>
          </p:nvPr>
        </p:nvGraphicFramePr>
        <p:xfrm>
          <a:off x="586853" y="1489300"/>
          <a:ext cx="8911988" cy="5879318"/>
        </p:xfrm>
        <a:graphic>
          <a:graphicData uri="http://schemas.openxmlformats.org/drawingml/2006/table">
            <a:tbl>
              <a:tblPr>
                <a:tableStyleId>{5C22544A-7EE6-4342-B048-85BDC9FD1C3A}</a:tableStyleId>
              </a:tblPr>
              <a:tblGrid>
                <a:gridCol w="706557">
                  <a:extLst>
                    <a:ext uri="{9D8B030D-6E8A-4147-A177-3AD203B41FA5}">
                      <a16:colId xmlns:a16="http://schemas.microsoft.com/office/drawing/2014/main" val="20002"/>
                    </a:ext>
                  </a:extLst>
                </a:gridCol>
                <a:gridCol w="5015723">
                  <a:extLst>
                    <a:ext uri="{9D8B030D-6E8A-4147-A177-3AD203B41FA5}">
                      <a16:colId xmlns:a16="http://schemas.microsoft.com/office/drawing/2014/main" val="20000"/>
                    </a:ext>
                  </a:extLst>
                </a:gridCol>
                <a:gridCol w="797427">
                  <a:extLst>
                    <a:ext uri="{9D8B030D-6E8A-4147-A177-3AD203B41FA5}">
                      <a16:colId xmlns:a16="http://schemas.microsoft.com/office/drawing/2014/main" val="20001"/>
                    </a:ext>
                  </a:extLst>
                </a:gridCol>
                <a:gridCol w="797427">
                  <a:extLst>
                    <a:ext uri="{9D8B030D-6E8A-4147-A177-3AD203B41FA5}">
                      <a16:colId xmlns:a16="http://schemas.microsoft.com/office/drawing/2014/main" val="20004"/>
                    </a:ext>
                  </a:extLst>
                </a:gridCol>
                <a:gridCol w="797427">
                  <a:extLst>
                    <a:ext uri="{9D8B030D-6E8A-4147-A177-3AD203B41FA5}">
                      <a16:colId xmlns:a16="http://schemas.microsoft.com/office/drawing/2014/main" val="20006"/>
                    </a:ext>
                  </a:extLst>
                </a:gridCol>
                <a:gridCol w="797427">
                  <a:extLst>
                    <a:ext uri="{9D8B030D-6E8A-4147-A177-3AD203B41FA5}">
                      <a16:colId xmlns:a16="http://schemas.microsoft.com/office/drawing/2014/main" val="20005"/>
                    </a:ext>
                  </a:extLst>
                </a:gridCol>
              </a:tblGrid>
              <a:tr h="390092">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baseline="0" dirty="0">
                          <a:solidFill>
                            <a:schemeClr val="bg1"/>
                          </a:solidFill>
                          <a:effectLst/>
                          <a:latin typeface="Arial" pitchFamily="34" charset="0"/>
                          <a:cs typeface="Arial" pitchFamily="34" charset="0"/>
                        </a:rPr>
                        <a:t>Current</a:t>
                      </a:r>
                      <a:br>
                        <a:rPr lang="en-US" sz="1100" b="1" i="0" u="none" strike="noStrike" baseline="0" dirty="0">
                          <a:solidFill>
                            <a:schemeClr val="bg1"/>
                          </a:solidFill>
                          <a:effectLst/>
                          <a:latin typeface="Arial" pitchFamily="34" charset="0"/>
                          <a:cs typeface="Arial" pitchFamily="34" charset="0"/>
                        </a:rPr>
                      </a:br>
                      <a:r>
                        <a:rPr lang="en-US" sz="1100" b="1" i="0" u="none" strike="noStrike" baseline="0" dirty="0">
                          <a:solidFill>
                            <a:schemeClr val="bg1"/>
                          </a:solidFill>
                          <a:effectLst/>
                          <a:latin typeface="Arial" pitchFamily="34" charset="0"/>
                          <a:cs typeface="Arial" pitchFamily="34" charset="0"/>
                        </a:rPr>
                        <a:t>Eaters</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i="0" u="none" strike="noStrike" baseline="0" dirty="0">
                          <a:solidFill>
                            <a:schemeClr val="bg1"/>
                          </a:solidFill>
                          <a:effectLst/>
                          <a:latin typeface="Arial" pitchFamily="34" charset="0"/>
                          <a:cs typeface="Arial" pitchFamily="34" charset="0"/>
                        </a:rPr>
                        <a:t>Current/</a:t>
                      </a:r>
                      <a:br>
                        <a:rPr lang="en-US" sz="1100" b="1" i="0" u="none" strike="noStrike" baseline="0" dirty="0">
                          <a:solidFill>
                            <a:schemeClr val="bg1"/>
                          </a:solidFill>
                          <a:effectLst/>
                          <a:latin typeface="Arial" pitchFamily="34" charset="0"/>
                          <a:cs typeface="Arial" pitchFamily="34" charset="0"/>
                        </a:rPr>
                      </a:br>
                      <a:r>
                        <a:rPr lang="en-US" sz="1100" b="1" i="0" u="none" strike="noStrike" baseline="0" dirty="0">
                          <a:solidFill>
                            <a:schemeClr val="bg1"/>
                          </a:solidFill>
                          <a:effectLst/>
                          <a:latin typeface="Arial" pitchFamily="34" charset="0"/>
                          <a:cs typeface="Arial" pitchFamily="34" charset="0"/>
                        </a:rPr>
                        <a:t>Kids in HH</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baseline="0" dirty="0">
                          <a:solidFill>
                            <a:schemeClr val="bg1"/>
                          </a:solidFill>
                          <a:effectLst/>
                          <a:latin typeface="Arial" pitchFamily="34" charset="0"/>
                          <a:cs typeface="Arial" pitchFamily="34" charset="0"/>
                        </a:rPr>
                        <a:t>Lapsed</a:t>
                      </a:r>
                      <a:br>
                        <a:rPr lang="en-US" sz="1100" b="1" i="0" u="none" strike="noStrike" baseline="0" dirty="0">
                          <a:solidFill>
                            <a:schemeClr val="bg1"/>
                          </a:solidFill>
                          <a:effectLst/>
                          <a:latin typeface="Arial" pitchFamily="34" charset="0"/>
                          <a:cs typeface="Arial" pitchFamily="34" charset="0"/>
                        </a:rPr>
                      </a:br>
                      <a:r>
                        <a:rPr lang="en-US" sz="1100" b="1" i="0" u="none" strike="noStrike" baseline="0" dirty="0">
                          <a:solidFill>
                            <a:schemeClr val="bg1"/>
                          </a:solidFill>
                          <a:effectLst/>
                          <a:latin typeface="Arial" pitchFamily="34" charset="0"/>
                          <a:cs typeface="Arial" pitchFamily="34" charset="0"/>
                        </a:rPr>
                        <a:t>Eaters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100" b="1" i="0" u="none" strike="noStrike" baseline="0" dirty="0">
                          <a:solidFill>
                            <a:schemeClr val="bg1"/>
                          </a:solidFill>
                          <a:effectLst/>
                          <a:latin typeface="Arial" pitchFamily="34" charset="0"/>
                          <a:cs typeface="Arial" pitchFamily="34" charset="0"/>
                        </a:rPr>
                        <a:t>Aware</a:t>
                      </a:r>
                      <a:br>
                        <a:rPr lang="en-US" sz="1100" b="1" i="0" u="none" strike="noStrike" baseline="0" dirty="0">
                          <a:solidFill>
                            <a:schemeClr val="bg1"/>
                          </a:solidFill>
                          <a:effectLst/>
                          <a:latin typeface="Arial" pitchFamily="34" charset="0"/>
                          <a:cs typeface="Arial" pitchFamily="34" charset="0"/>
                        </a:rPr>
                      </a:br>
                      <a:r>
                        <a:rPr lang="en-US" sz="1100" b="1" i="0" u="none" strike="noStrike" baseline="0" dirty="0">
                          <a:solidFill>
                            <a:schemeClr val="bg1"/>
                          </a:solidFill>
                          <a:effectLst/>
                          <a:latin typeface="Arial" pitchFamily="34" charset="0"/>
                          <a:cs typeface="Arial" pitchFamily="34" charset="0"/>
                        </a:rPr>
                        <a:t>Non-Triers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02613">
                <a:tc rowSpan="3">
                  <a:txBody>
                    <a:bodyPr/>
                    <a:lstStyle/>
                    <a:p>
                      <a:pPr marL="58738" indent="0" algn="ctr" fontAlgn="ctr"/>
                      <a:r>
                        <a:rPr lang="en-US" sz="1100" b="1" i="0" u="none" strike="noStrike" dirty="0">
                          <a:solidFill>
                            <a:schemeClr val="bg1"/>
                          </a:solidFill>
                          <a:latin typeface="Arial" pitchFamily="34" charset="0"/>
                          <a:cs typeface="Arial" pitchFamily="34" charset="0"/>
                        </a:rPr>
                        <a:t>Common </a:t>
                      </a:r>
                      <a:br>
                        <a:rPr lang="en-US" sz="1100" b="1" i="0" u="none" strike="noStrike" dirty="0">
                          <a:solidFill>
                            <a:schemeClr val="bg1"/>
                          </a:solidFill>
                          <a:latin typeface="Arial" pitchFamily="34" charset="0"/>
                          <a:cs typeface="Arial" pitchFamily="34" charset="0"/>
                        </a:rPr>
                      </a:br>
                      <a:r>
                        <a:rPr lang="en-US" sz="1100" b="1" i="0" u="none" strike="noStrike" dirty="0">
                          <a:solidFill>
                            <a:schemeClr val="bg1"/>
                          </a:solidFill>
                          <a:latin typeface="Arial" pitchFamily="34" charset="0"/>
                          <a:cs typeface="Arial" pitchFamily="34" charset="0"/>
                        </a:rPr>
                        <a:t>Top </a:t>
                      </a:r>
                      <a:r>
                        <a:rPr lang="en-US" sz="1100" b="1" i="0" u="sng" strike="noStrike" dirty="0">
                          <a:solidFill>
                            <a:schemeClr val="bg1"/>
                          </a:solidFill>
                          <a:latin typeface="Arial" pitchFamily="34" charset="0"/>
                          <a:cs typeface="Arial" pitchFamily="34" charset="0"/>
                        </a:rPr>
                        <a:t>Current</a:t>
                      </a:r>
                      <a:r>
                        <a:rPr lang="en-US" sz="1100" b="1" i="0" u="none" strike="noStrike" dirty="0">
                          <a:solidFill>
                            <a:schemeClr val="bg1"/>
                          </a:solidFill>
                          <a:latin typeface="Arial" pitchFamily="34" charset="0"/>
                          <a:cs typeface="Arial" pitchFamily="34" charset="0"/>
                        </a:rPr>
                        <a:t>  Problems</a:t>
                      </a:r>
                    </a:p>
                  </a:txBody>
                  <a:tcPr marL="9525" marR="9525" marT="9525" marB="0" vert="vert27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Arial" pitchFamily="34" charset="0"/>
                          <a:ea typeface="+mn-ea"/>
                          <a:cs typeface="Arial" pitchFamily="34" charset="0"/>
                        </a:rPr>
                        <a:t>Breaded/battered frozen fish too processed/not particularly good for you</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br>
                        <a:rPr lang="en-US" sz="1100" b="0" i="0" u="none" strike="noStrike" dirty="0">
                          <a:solidFill>
                            <a:srgbClr val="000000"/>
                          </a:solidFill>
                          <a:latin typeface="Arial" pitchFamily="34" charset="0"/>
                          <a:cs typeface="Arial" pitchFamily="34" charset="0"/>
                        </a:rPr>
                      </a:b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302613">
                <a:tc vMerge="1">
                  <a:txBody>
                    <a:bodyPr/>
                    <a:lstStyle/>
                    <a:p>
                      <a:pPr marL="58738" indent="0" algn="l" fontAlgn="b"/>
                      <a:endParaRPr lang="en-US" sz="1100" b="0" i="0" u="none" strike="noStrike" dirty="0">
                        <a:solidFill>
                          <a:srgbClr val="000000"/>
                        </a:solidFill>
                        <a:latin typeface="Helvetica"/>
                      </a:endParaRPr>
                    </a:p>
                  </a:txBody>
                  <a:tcPr marL="9525" marR="9525" marT="9525"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Arial" pitchFamily="34" charset="0"/>
                          <a:ea typeface="+mn-ea"/>
                          <a:cs typeface="Arial" pitchFamily="34" charset="0"/>
                        </a:rPr>
                        <a:t>Because of the economy &amp; Covid, reduced eating out/ordering in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20"/>
                  </a:ext>
                </a:extLst>
              </a:tr>
              <a:tr h="302613">
                <a:tc vMerge="1">
                  <a:txBody>
                    <a:bodyPr/>
                    <a:lstStyle/>
                    <a:p>
                      <a:pPr marL="58738" indent="0" algn="l" fontAlgn="ctr"/>
                      <a:endParaRPr lang="en-US" sz="1100" b="0" i="0" u="none" strike="noStrike" dirty="0">
                        <a:solidFill>
                          <a:srgbClr val="222222"/>
                        </a:solidFill>
                        <a:latin typeface="Helvetica"/>
                      </a:endParaRPr>
                    </a:p>
                  </a:txBody>
                  <a:tcPr marL="9525" marR="9525" marT="9525" marB="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Arial" pitchFamily="34" charset="0"/>
                          <a:ea typeface="+mn-ea"/>
                          <a:cs typeface="Arial" pitchFamily="34" charset="0"/>
                        </a:rPr>
                        <a:t>Prefer other types of fish, such as Salmon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21"/>
                  </a:ext>
                </a:extLst>
              </a:tr>
              <a:tr h="302613">
                <a:tc rowSpan="15">
                  <a:txBody>
                    <a:bodyPr/>
                    <a:lstStyle/>
                    <a:p>
                      <a:pPr marL="58738" indent="0" algn="ctr" fontAlgn="b"/>
                      <a:endParaRPr lang="en-US" sz="1100" b="1" i="0" u="none" strike="noStrike" dirty="0">
                        <a:solidFill>
                          <a:srgbClr val="000000"/>
                        </a:solidFill>
                        <a:latin typeface="Arial" pitchFamily="34" charset="0"/>
                        <a:cs typeface="Arial" pitchFamily="34" charset="0"/>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Arial" pitchFamily="34" charset="0"/>
                          <a:ea typeface="+mn-ea"/>
                          <a:cs typeface="Arial" pitchFamily="34" charset="0"/>
                        </a:rPr>
                        <a:t>Not sure if really wild caught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2613">
                <a:tc vMerge="1">
                  <a:txBody>
                    <a:bodyPr/>
                    <a:lstStyle/>
                    <a:p>
                      <a:endParaRPr lang="en-US"/>
                    </a:p>
                  </a:txBody>
                  <a:tcPr/>
                </a:tc>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Arial" pitchFamily="34" charset="0"/>
                          <a:ea typeface="+mn-ea"/>
                          <a:cs typeface="Arial" pitchFamily="34" charset="0"/>
                        </a:rPr>
                        <a:t>Not sure it is really a product of Alaska</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Not sure if caught in a sustainable manner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02613">
                <a:tc vMerge="1">
                  <a:txBody>
                    <a:bodyPr/>
                    <a:lstStyle/>
                    <a:p>
                      <a:endParaRPr lang="en-US"/>
                    </a:p>
                  </a:txBody>
                  <a:tcPr/>
                </a:tc>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latin typeface="Arial" pitchFamily="34" charset="0"/>
                          <a:ea typeface="+mn-ea"/>
                          <a:cs typeface="Arial" pitchFamily="34" charset="0"/>
                        </a:rPr>
                        <a:t>Too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Most breaded/battered fish fillets &amp; sandwiches made w/ cod/not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Not sure which brands of frozen breaded/battered fish fillets/sticks made w/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More price sensitive when buying groceries incl fish due to inflation/economy</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16"/>
                  </a:ext>
                </a:extLst>
              </a:tr>
              <a:tr h="302613">
                <a:tc vMerge="1">
                  <a:txBody>
                    <a:bodyPr/>
                    <a:lstStyle/>
                    <a:p>
                      <a:pPr marL="58738" indent="0" algn="ctr" fontAlgn="ctr"/>
                      <a:endParaRPr lang="en-US" sz="1100" b="1" i="0" u="none" strike="noStrike" dirty="0">
                        <a:solidFill>
                          <a:srgbClr val="222222"/>
                        </a:solidFill>
                        <a:latin typeface="Helvetica"/>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Never see it on restaurant menus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My children prefer chicken nuggets over fish sticks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Don’t typically order fish sandwiches at FFR's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10"/>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Actively avoid fried foods, including fried or battered/breaded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11"/>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Prefer plain (unbreaded) fish as is a healthier choice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Don’t know much about Wild Alaska Pollock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13"/>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Not sure how best to prepare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14"/>
                  </a:ext>
                </a:extLst>
              </a:tr>
              <a:tr h="302613">
                <a:tc vMerge="1">
                  <a:txBody>
                    <a:bodyPr/>
                    <a:lstStyle/>
                    <a:p>
                      <a:endParaRPr lang="en-US"/>
                    </a:p>
                  </a:txBody>
                  <a:tcPr/>
                </a:tc>
                <a:tc>
                  <a:txBody>
                    <a:bodyPr/>
                    <a:lstStyle/>
                    <a:p>
                      <a:pPr algn="ctr" fontAlgn="ctr"/>
                      <a:r>
                        <a:rPr lang="en-US" sz="1000" b="0" i="0" u="none" strike="noStrike" kern="1200" dirty="0">
                          <a:solidFill>
                            <a:srgbClr val="000000"/>
                          </a:solidFill>
                          <a:latin typeface="Arial" pitchFamily="34" charset="0"/>
                          <a:ea typeface="+mn-ea"/>
                          <a:cs typeface="Arial" pitchFamily="34" charset="0"/>
                        </a:rPr>
                        <a:t>Don’t know where to purchase/order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23"/>
                  </a:ext>
                </a:extLst>
              </a:tr>
            </a:tbl>
          </a:graphicData>
        </a:graphic>
      </p:graphicFrame>
      <p:sp>
        <p:nvSpPr>
          <p:cNvPr id="8" name="TextBox 7"/>
          <p:cNvSpPr txBox="1"/>
          <p:nvPr/>
        </p:nvSpPr>
        <p:spPr bwMode="gray">
          <a:xfrm>
            <a:off x="3768972" y="7514272"/>
            <a:ext cx="2685208" cy="230832"/>
          </a:xfrm>
          <a:prstGeom prst="rect">
            <a:avLst/>
          </a:prstGeom>
          <a:noFill/>
        </p:spPr>
        <p:txBody>
          <a:bodyPr wrap="square" rtlCol="0">
            <a:spAutoFit/>
          </a:bodyPr>
          <a:lstStyle/>
          <a:p>
            <a:r>
              <a:rPr lang="en-US" sz="900" dirty="0">
                <a:latin typeface="Arial" pitchFamily="34" charset="0"/>
                <a:cs typeface="Arial" pitchFamily="34" charset="0"/>
              </a:rPr>
              <a:t>= Among Top 10 </a:t>
            </a:r>
            <a:r>
              <a:rPr lang="en-US" sz="900" u="sng" dirty="0">
                <a:latin typeface="Arial" pitchFamily="34" charset="0"/>
                <a:cs typeface="Arial" pitchFamily="34" charset="0"/>
              </a:rPr>
              <a:t>current</a:t>
            </a:r>
            <a:r>
              <a:rPr lang="en-US" sz="900" dirty="0">
                <a:latin typeface="Arial" pitchFamily="34" charset="0"/>
                <a:cs typeface="Arial" pitchFamily="34" charset="0"/>
              </a:rPr>
              <a:t> problems for that group</a:t>
            </a:r>
          </a:p>
        </p:txBody>
      </p:sp>
      <p:sp>
        <p:nvSpPr>
          <p:cNvPr id="13" name="Rectangle 12"/>
          <p:cNvSpPr/>
          <p:nvPr/>
        </p:nvSpPr>
        <p:spPr>
          <a:xfrm>
            <a:off x="3628844" y="7580839"/>
            <a:ext cx="198561" cy="10477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224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457200" y="3780036"/>
            <a:ext cx="9144000" cy="430887"/>
          </a:xfrm>
        </p:spPr>
        <p:txBody>
          <a:bodyPr/>
          <a:lstStyle/>
          <a:p>
            <a:r>
              <a:rPr lang="en-US" sz="2800" dirty="0"/>
              <a:t>Potential </a:t>
            </a:r>
            <a:r>
              <a:rPr lang="en-US" sz="2800" u="sng" dirty="0"/>
              <a:t>Longer-Term</a:t>
            </a:r>
            <a:r>
              <a:rPr lang="en-US" sz="2800" dirty="0"/>
              <a:t>/Crisis Problems</a:t>
            </a:r>
          </a:p>
        </p:txBody>
      </p:sp>
      <p:sp>
        <p:nvSpPr>
          <p:cNvPr id="3" name="Slide Number Placeholder 2"/>
          <p:cNvSpPr>
            <a:spLocks noGrp="1"/>
          </p:cNvSpPr>
          <p:nvPr>
            <p:ph type="sldNum" sz="quarter" idx="12"/>
          </p:nvPr>
        </p:nvSpPr>
        <p:spPr bwMode="gray"/>
        <p:txBody>
          <a:bodyPr/>
          <a:lstStyle/>
          <a:p>
            <a:fld id="{45315111-7069-4786-91A8-96C54E96A951}" type="slidenum">
              <a:rPr lang="en-US" smtClean="0"/>
              <a:pPr/>
              <a:t>13</a:t>
            </a:fld>
            <a:endParaRPr lang="en-US" dirty="0"/>
          </a:p>
        </p:txBody>
      </p:sp>
    </p:spTree>
    <p:extLst>
      <p:ext uri="{BB962C8B-B14F-4D97-AF65-F5344CB8AC3E}">
        <p14:creationId xmlns:p14="http://schemas.microsoft.com/office/powerpoint/2010/main" val="231484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p:nvPr>
        </p:nvSpPr>
        <p:spPr>
          <a:xfrm>
            <a:off x="429905" y="0"/>
            <a:ext cx="9144000" cy="1051560"/>
          </a:xfrm>
          <a:noFill/>
        </p:spPr>
        <p:txBody>
          <a:bodyPr/>
          <a:lstStyle/>
          <a:p>
            <a:r>
              <a:rPr lang="en-US" sz="2400" dirty="0"/>
              <a:t>Potential Longer-Term/Crisis Issues</a:t>
            </a:r>
          </a:p>
        </p:txBody>
      </p:sp>
      <p:sp>
        <p:nvSpPr>
          <p:cNvPr id="4" name="Slide Number Placeholder 3"/>
          <p:cNvSpPr>
            <a:spLocks noGrp="1"/>
          </p:cNvSpPr>
          <p:nvPr>
            <p:ph type="sldNum" sz="quarter" idx="12"/>
          </p:nvPr>
        </p:nvSpPr>
        <p:spPr bwMode="gray"/>
        <p:txBody>
          <a:bodyPr/>
          <a:lstStyle/>
          <a:p>
            <a:fld id="{45315111-7069-4786-91A8-96C54E96A951}" type="slidenum">
              <a:rPr lang="en-US" smtClean="0"/>
              <a:pPr/>
              <a:t>14</a:t>
            </a:fld>
            <a:endParaRPr lang="en-US" dirty="0"/>
          </a:p>
        </p:txBody>
      </p:sp>
      <p:sp>
        <p:nvSpPr>
          <p:cNvPr id="10" name="Content Placeholder 6"/>
          <p:cNvSpPr txBox="1">
            <a:spLocks/>
          </p:cNvSpPr>
          <p:nvPr/>
        </p:nvSpPr>
        <p:spPr bwMode="gray">
          <a:xfrm>
            <a:off x="457200" y="1638894"/>
            <a:ext cx="9027993" cy="5621716"/>
          </a:xfrm>
          <a:prstGeom prst="rect">
            <a:avLst/>
          </a:prstGeom>
        </p:spPr>
        <p:txBody>
          <a:bodyPr vert="horz" lIns="0" tIns="0" rIns="0" bIns="0" rtlCol="0">
            <a:noAutofit/>
          </a:bodyPr>
          <a:lstStyle/>
          <a:p>
            <a:pPr marL="233363" lvl="0">
              <a:spcAft>
                <a:spcPts val="2400"/>
              </a:spcAft>
            </a:pPr>
            <a:r>
              <a:rPr lang="en-US" dirty="0">
                <a:solidFill>
                  <a:schemeClr val="accent2"/>
                </a:solidFill>
                <a:latin typeface="Arial" pitchFamily="34" charset="0"/>
                <a:cs typeface="Arial" pitchFamily="34" charset="0"/>
              </a:rPr>
              <a:t>4 of the potential problems/issues evaluated were included to better understand </a:t>
            </a:r>
            <a:r>
              <a:rPr lang="en-US" i="1" dirty="0">
                <a:solidFill>
                  <a:schemeClr val="accent2"/>
                </a:solidFill>
                <a:latin typeface="Arial" pitchFamily="34" charset="0"/>
                <a:cs typeface="Arial" pitchFamily="34" charset="0"/>
              </a:rPr>
              <a:t>potential</a:t>
            </a:r>
            <a:r>
              <a:rPr lang="en-US" dirty="0">
                <a:solidFill>
                  <a:schemeClr val="accent2"/>
                </a:solidFill>
                <a:latin typeface="Arial" pitchFamily="34" charset="0"/>
                <a:cs typeface="Arial" pitchFamily="34" charset="0"/>
              </a:rPr>
              <a:t> </a:t>
            </a:r>
            <a:r>
              <a:rPr lang="en-US" u="sng" dirty="0">
                <a:solidFill>
                  <a:schemeClr val="accent2"/>
                </a:solidFill>
                <a:latin typeface="Arial" pitchFamily="34" charset="0"/>
                <a:cs typeface="Arial" pitchFamily="34" charset="0"/>
              </a:rPr>
              <a:t>longer -term </a:t>
            </a:r>
            <a:r>
              <a:rPr lang="en-US" dirty="0">
                <a:solidFill>
                  <a:schemeClr val="accent2"/>
                </a:solidFill>
                <a:latin typeface="Arial" pitchFamily="34" charset="0"/>
                <a:cs typeface="Arial" pitchFamily="34" charset="0"/>
              </a:rPr>
              <a:t>vulnerabilities if the issues were to get picked up by traditional or social media and/or amplified by influential </a:t>
            </a:r>
            <a:br>
              <a:rPr lang="en-US" dirty="0">
                <a:solidFill>
                  <a:schemeClr val="accent2"/>
                </a:solidFill>
                <a:latin typeface="Arial" pitchFamily="34" charset="0"/>
                <a:cs typeface="Arial" pitchFamily="34" charset="0"/>
              </a:rPr>
            </a:br>
            <a:r>
              <a:rPr lang="en-US" dirty="0">
                <a:solidFill>
                  <a:schemeClr val="accent2"/>
                </a:solidFill>
                <a:latin typeface="Arial" pitchFamily="34" charset="0"/>
                <a:cs typeface="Arial" pitchFamily="34" charset="0"/>
              </a:rPr>
              <a:t>people or consumer groups and go viral:</a:t>
            </a:r>
          </a:p>
          <a:p>
            <a:pPr marL="233363" lvl="0">
              <a:spcAft>
                <a:spcPts val="2400"/>
              </a:spcAft>
            </a:pPr>
            <a:endParaRPr lang="en-US" dirty="0">
              <a:solidFill>
                <a:schemeClr val="accent2"/>
              </a:solidFill>
              <a:latin typeface="Arial" pitchFamily="34" charset="0"/>
              <a:cs typeface="Arial" pitchFamily="34" charset="0"/>
            </a:endParaRPr>
          </a:p>
          <a:p>
            <a:pPr marL="233363" lvl="0">
              <a:spcAft>
                <a:spcPts val="2400"/>
              </a:spcAft>
            </a:pPr>
            <a:endParaRPr lang="en-US" dirty="0">
              <a:solidFill>
                <a:schemeClr val="accent2"/>
              </a:solidFill>
              <a:latin typeface="Arial" pitchFamily="34" charset="0"/>
              <a:cs typeface="Arial" pitchFamily="34" charset="0"/>
            </a:endParaRPr>
          </a:p>
          <a:p>
            <a:pPr marL="233363" lvl="0">
              <a:spcAft>
                <a:spcPts val="2400"/>
              </a:spcAft>
            </a:pPr>
            <a:endParaRPr lang="en-US" sz="200" dirty="0">
              <a:solidFill>
                <a:schemeClr val="accent2"/>
              </a:solidFill>
              <a:latin typeface="Arial" pitchFamily="34" charset="0"/>
              <a:cs typeface="Arial" pitchFamily="34" charset="0"/>
            </a:endParaRPr>
          </a:p>
          <a:p>
            <a:pPr marL="233363" lvl="0">
              <a:spcAft>
                <a:spcPts val="2400"/>
              </a:spcAft>
            </a:pPr>
            <a:r>
              <a:rPr lang="en-US" dirty="0">
                <a:solidFill>
                  <a:schemeClr val="accent2"/>
                </a:solidFill>
                <a:latin typeface="Arial" pitchFamily="34" charset="0"/>
                <a:cs typeface="Arial" pitchFamily="34" charset="0"/>
              </a:rPr>
              <a:t>Results indicate that all 4 of these potential issues would likely be problematic if they go viral as their “problem scores” are high, with all 4 problematic among the key “current eaters” group.</a:t>
            </a:r>
          </a:p>
          <a:p>
            <a:pPr marL="682625" lvl="1" indent="-228600">
              <a:spcAft>
                <a:spcPts val="2400"/>
              </a:spcAft>
              <a:buClr>
                <a:schemeClr val="accent2"/>
              </a:buClr>
              <a:buFont typeface="Arial" pitchFamily="34" charset="0"/>
              <a:buChar char="–"/>
            </a:pPr>
            <a:r>
              <a:rPr kumimoji="0" lang="en-US" sz="1800" i="0" u="none" strike="noStrike" kern="1200" cap="none" spc="0" normalizeH="0" baseline="0" noProof="0" dirty="0">
                <a:ln>
                  <a:noFill/>
                </a:ln>
                <a:solidFill>
                  <a:schemeClr val="accent1"/>
                </a:solidFill>
                <a:effectLst/>
                <a:uLnTx/>
                <a:uFillTx/>
                <a:latin typeface="Arial" pitchFamily="34" charset="0"/>
                <a:cs typeface="Arial" pitchFamily="34" charset="0"/>
              </a:rPr>
              <a:t>Consequently, GAPP needs to be fully prepared to swiftly counter the </a:t>
            </a:r>
            <a:br>
              <a:rPr kumimoji="0" lang="en-US" sz="1800" i="0" u="none" strike="noStrike" kern="1200" cap="none" spc="0" normalizeH="0" baseline="0" noProof="0" dirty="0">
                <a:ln>
                  <a:noFill/>
                </a:ln>
                <a:solidFill>
                  <a:schemeClr val="accent1"/>
                </a:solidFill>
                <a:effectLst/>
                <a:uLnTx/>
                <a:uFillTx/>
                <a:latin typeface="Arial" pitchFamily="34" charset="0"/>
                <a:cs typeface="Arial" pitchFamily="34" charset="0"/>
              </a:rPr>
            </a:br>
            <a:r>
              <a:rPr kumimoji="0" lang="en-US" sz="1800" i="0" u="none" strike="noStrike" kern="1200" cap="none" spc="0" normalizeH="0" baseline="0" noProof="0" dirty="0">
                <a:ln>
                  <a:noFill/>
                </a:ln>
                <a:solidFill>
                  <a:schemeClr val="accent1"/>
                </a:solidFill>
                <a:effectLst/>
                <a:uLnTx/>
                <a:uFillTx/>
                <a:latin typeface="Arial" pitchFamily="34" charset="0"/>
                <a:cs typeface="Arial" pitchFamily="34" charset="0"/>
              </a:rPr>
              <a:t>potentially damaging narratives to mitigate their impact</a:t>
            </a:r>
            <a:r>
              <a:rPr kumimoji="0" lang="en-US" sz="1800" i="0" u="none" strike="noStrike" kern="1200" cap="none" spc="0" normalizeH="0" noProof="0" dirty="0">
                <a:ln>
                  <a:noFill/>
                </a:ln>
                <a:solidFill>
                  <a:schemeClr val="accent1"/>
                </a:solidFill>
                <a:effectLst/>
                <a:uLnTx/>
                <a:uFillTx/>
                <a:latin typeface="Arial" pitchFamily="34" charset="0"/>
                <a:cs typeface="Arial" pitchFamily="34" charset="0"/>
              </a:rPr>
              <a:t>.</a:t>
            </a:r>
            <a:r>
              <a:rPr lang="en-US" sz="1800" dirty="0">
                <a:solidFill>
                  <a:schemeClr val="accent1"/>
                </a:solidFill>
                <a:latin typeface="Arial" pitchFamily="34" charset="0"/>
                <a:cs typeface="Arial" pitchFamily="34" charset="0"/>
              </a:rPr>
              <a:t> </a:t>
            </a:r>
            <a:endParaRPr lang="en-US" sz="1200" dirty="0">
              <a:solidFill>
                <a:schemeClr val="accent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21052388"/>
              </p:ext>
            </p:extLst>
          </p:nvPr>
        </p:nvGraphicFramePr>
        <p:xfrm>
          <a:off x="1041706" y="2952434"/>
          <a:ext cx="8675499" cy="1401204"/>
        </p:xfrm>
        <a:graphic>
          <a:graphicData uri="http://schemas.openxmlformats.org/drawingml/2006/table">
            <a:tbl>
              <a:tblPr>
                <a:tableStyleId>{5C22544A-7EE6-4342-B048-85BDC9FD1C3A}</a:tableStyleId>
              </a:tblPr>
              <a:tblGrid>
                <a:gridCol w="8675499">
                  <a:extLst>
                    <a:ext uri="{9D8B030D-6E8A-4147-A177-3AD203B41FA5}">
                      <a16:colId xmlns:a16="http://schemas.microsoft.com/office/drawing/2014/main" val="20000"/>
                    </a:ext>
                  </a:extLst>
                </a:gridCol>
              </a:tblGrid>
              <a:tr h="350301">
                <a:tc>
                  <a:txBody>
                    <a:bodyPr/>
                    <a:lstStyle/>
                    <a:p>
                      <a:pPr marL="403225" marR="0" lvl="1" indent="-233363" algn="l" defTabSz="1018824" rtl="0" eaLnBrk="1" latinLnBrk="0" hangingPunct="1">
                        <a:lnSpc>
                          <a:spcPct val="100000"/>
                        </a:lnSpc>
                        <a:spcBef>
                          <a:spcPts val="0"/>
                        </a:spcBef>
                        <a:spcAft>
                          <a:spcPts val="0"/>
                        </a:spcAft>
                        <a:buClr>
                          <a:schemeClr val="accent2"/>
                        </a:buClr>
                        <a:buFont typeface="Symbol" pitchFamily="18" charset="2"/>
                        <a:buChar char="·"/>
                        <a:tabLst/>
                      </a:pPr>
                      <a:r>
                        <a:rPr lang="en-US" sz="1600" b="0" i="1" u="none" kern="1200" dirty="0">
                          <a:solidFill>
                            <a:schemeClr val="accent1"/>
                          </a:solidFill>
                          <a:latin typeface="Arial" pitchFamily="34" charset="0"/>
                          <a:ea typeface="+mn-ea"/>
                          <a:cs typeface="Arial" pitchFamily="34" charset="0"/>
                        </a:rPr>
                        <a:t>Frozen fish may contain artificial or chemical preservatives/additives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0301">
                <a:tc>
                  <a:txBody>
                    <a:bodyPr/>
                    <a:lstStyle/>
                    <a:p>
                      <a:pPr marL="403225" marR="0" lvl="1" indent="-233363" algn="l" defTabSz="1018824" rtl="0" eaLnBrk="1" fontAlgn="auto" latinLnBrk="0" hangingPunct="1">
                        <a:lnSpc>
                          <a:spcPct val="100000"/>
                        </a:lnSpc>
                        <a:spcBef>
                          <a:spcPts val="0"/>
                        </a:spcBef>
                        <a:spcAft>
                          <a:spcPts val="0"/>
                        </a:spcAft>
                        <a:buClr>
                          <a:schemeClr val="accent2"/>
                        </a:buClr>
                        <a:buSzTx/>
                        <a:buFont typeface="Symbol" pitchFamily="18" charset="2"/>
                        <a:buChar char="·"/>
                        <a:tabLst/>
                        <a:defRPr/>
                      </a:pPr>
                      <a:r>
                        <a:rPr lang="en-US" sz="1600" b="0" i="1" u="none" kern="1200" dirty="0">
                          <a:solidFill>
                            <a:schemeClr val="accent1"/>
                          </a:solidFill>
                          <a:latin typeface="Arial" pitchFamily="34" charset="0"/>
                          <a:ea typeface="+mn-ea"/>
                          <a:cs typeface="Arial" pitchFamily="34" charset="0"/>
                        </a:rPr>
                        <a:t>Wild caught fish often has high mercury levels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301">
                <a:tc>
                  <a:txBody>
                    <a:bodyPr/>
                    <a:lstStyle/>
                    <a:p>
                      <a:pPr marL="403225" marR="0" lvl="1" indent="-233363" algn="l" defTabSz="1018824" rtl="0" eaLnBrk="1" fontAlgn="auto" latinLnBrk="0" hangingPunct="1">
                        <a:lnSpc>
                          <a:spcPct val="100000"/>
                        </a:lnSpc>
                        <a:spcBef>
                          <a:spcPts val="0"/>
                        </a:spcBef>
                        <a:spcAft>
                          <a:spcPts val="0"/>
                        </a:spcAft>
                        <a:buClr>
                          <a:schemeClr val="accent2"/>
                        </a:buClr>
                        <a:buSzTx/>
                        <a:buFont typeface="Symbol" pitchFamily="18" charset="2"/>
                        <a:buChar char="·"/>
                        <a:tabLst/>
                        <a:defRPr/>
                      </a:pPr>
                      <a:r>
                        <a:rPr lang="en-US" sz="1600" b="0" i="1" u="none" kern="1200" dirty="0">
                          <a:solidFill>
                            <a:schemeClr val="accent1"/>
                          </a:solidFill>
                          <a:latin typeface="Arial" pitchFamily="34" charset="0"/>
                          <a:ea typeface="+mn-ea"/>
                          <a:cs typeface="Arial" pitchFamily="34" charset="0"/>
                        </a:rPr>
                        <a:t>Don’t like that Wild Alaska Pollock can come from China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0301">
                <a:tc>
                  <a:txBody>
                    <a:bodyPr/>
                    <a:lstStyle/>
                    <a:p>
                      <a:pPr marL="403225" marR="0" lvl="1" indent="-233363" algn="l" defTabSz="1018824" rtl="0" eaLnBrk="1" latinLnBrk="0" hangingPunct="1">
                        <a:lnSpc>
                          <a:spcPct val="100000"/>
                        </a:lnSpc>
                        <a:spcBef>
                          <a:spcPts val="0"/>
                        </a:spcBef>
                        <a:spcAft>
                          <a:spcPts val="0"/>
                        </a:spcAft>
                        <a:buClr>
                          <a:schemeClr val="accent2"/>
                        </a:buClr>
                        <a:buFont typeface="Symbol" pitchFamily="18" charset="2"/>
                        <a:buChar char="·"/>
                        <a:tabLst/>
                      </a:pPr>
                      <a:r>
                        <a:rPr lang="en-US" sz="1600" b="0" i="1" u="none" kern="1200" dirty="0">
                          <a:solidFill>
                            <a:schemeClr val="accent1"/>
                          </a:solidFill>
                          <a:latin typeface="Arial" pitchFamily="34" charset="0"/>
                          <a:ea typeface="+mn-ea"/>
                          <a:cs typeface="Arial" pitchFamily="34" charset="0"/>
                        </a:rPr>
                        <a:t>Commercial</a:t>
                      </a:r>
                      <a:r>
                        <a:rPr lang="en-US" sz="1600" b="0" i="1" u="none" kern="1200" baseline="0" dirty="0">
                          <a:solidFill>
                            <a:schemeClr val="accent1"/>
                          </a:solidFill>
                          <a:latin typeface="Arial" pitchFamily="34" charset="0"/>
                          <a:ea typeface="+mn-ea"/>
                          <a:cs typeface="Arial" pitchFamily="34" charset="0"/>
                        </a:rPr>
                        <a:t> fishing leads to over fishing/unwanted bycatch/habitat damage</a:t>
                      </a:r>
                      <a:endParaRPr lang="en-US" sz="1600" b="1" i="1" u="sng" kern="1200" dirty="0">
                        <a:solidFill>
                          <a:schemeClr val="accent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4491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490547074"/>
              </p:ext>
            </p:extLst>
          </p:nvPr>
        </p:nvGraphicFramePr>
        <p:xfrm>
          <a:off x="859808" y="2588651"/>
          <a:ext cx="8439930" cy="3538711"/>
        </p:xfrm>
        <a:graphic>
          <a:graphicData uri="http://schemas.openxmlformats.org/drawingml/2006/table">
            <a:tbl>
              <a:tblPr>
                <a:tableStyleId>{5C22544A-7EE6-4342-B048-85BDC9FD1C3A}</a:tableStyleId>
              </a:tblPr>
              <a:tblGrid>
                <a:gridCol w="368505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4"/>
                    </a:ext>
                  </a:extLst>
                </a:gridCol>
                <a:gridCol w="118872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5"/>
                    </a:ext>
                  </a:extLst>
                </a:gridCol>
              </a:tblGrid>
              <a:tr h="482095">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Current</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Eaters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Current/</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Kids in HH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Lapsed</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Eaters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Aware</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Non-Triers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09436">
                <a:tc>
                  <a:txBody>
                    <a:bodyPr/>
                    <a:lstStyle/>
                    <a:p>
                      <a:pPr algn="ctr" fontAlgn="ctr"/>
                      <a:r>
                        <a:rPr lang="en-US" sz="1400" b="1" i="0" u="none" strike="noStrike" kern="1200" dirty="0">
                          <a:solidFill>
                            <a:srgbClr val="000000"/>
                          </a:solidFill>
                          <a:latin typeface="Arial" pitchFamily="34" charset="0"/>
                          <a:ea typeface="+mn-ea"/>
                          <a:cs typeface="Arial" pitchFamily="34" charset="0"/>
                        </a:rPr>
                        <a:t>Top 10 </a:t>
                      </a:r>
                      <a:r>
                        <a:rPr lang="en-US" sz="1400" b="1" i="0" u="sng" strike="noStrike" kern="1200" dirty="0">
                          <a:solidFill>
                            <a:srgbClr val="000000"/>
                          </a:solidFill>
                          <a:latin typeface="Arial" pitchFamily="34" charset="0"/>
                          <a:ea typeface="+mn-ea"/>
                          <a:cs typeface="Arial" pitchFamily="34" charset="0"/>
                        </a:rPr>
                        <a:t>Current</a:t>
                      </a:r>
                      <a:r>
                        <a:rPr lang="en-US" sz="1400" b="1" i="0" u="none" strike="noStrike" kern="1200" baseline="0" dirty="0">
                          <a:solidFill>
                            <a:srgbClr val="000000"/>
                          </a:solidFill>
                          <a:latin typeface="Arial" pitchFamily="34" charset="0"/>
                          <a:ea typeface="+mn-ea"/>
                          <a:cs typeface="Arial" pitchFamily="34" charset="0"/>
                        </a:rPr>
                        <a:t> Problems -</a:t>
                      </a:r>
                      <a:br>
                        <a:rPr lang="en-US" sz="1400" b="1" i="0" u="none" strike="noStrike" kern="1200" baseline="0" dirty="0">
                          <a:solidFill>
                            <a:srgbClr val="000000"/>
                          </a:solidFill>
                          <a:latin typeface="Arial" pitchFamily="34" charset="0"/>
                          <a:ea typeface="+mn-ea"/>
                          <a:cs typeface="Arial" pitchFamily="34" charset="0"/>
                        </a:rPr>
                      </a:br>
                      <a:r>
                        <a:rPr lang="en-US" sz="1400" b="1" i="0" u="none" strike="noStrike" kern="1200" baseline="0" dirty="0">
                          <a:solidFill>
                            <a:srgbClr val="000000"/>
                          </a:solidFill>
                          <a:latin typeface="Arial" pitchFamily="34" charset="0"/>
                          <a:ea typeface="+mn-ea"/>
                          <a:cs typeface="Arial" pitchFamily="34" charset="0"/>
                        </a:rPr>
                        <a:t>Problem Score Range</a:t>
                      </a:r>
                      <a:endParaRPr lang="en-US" sz="1400" b="1"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latin typeface="Arial" pitchFamily="34" charset="0"/>
                          <a:cs typeface="Arial" pitchFamily="34" charset="0"/>
                        </a:rPr>
                        <a:t>(720</a:t>
                      </a:r>
                      <a:r>
                        <a:rPr lang="en-US" sz="1400" b="1" i="0" u="none" strike="noStrike" baseline="0" dirty="0">
                          <a:solidFill>
                            <a:srgbClr val="000000"/>
                          </a:solidFill>
                          <a:latin typeface="Arial" pitchFamily="34" charset="0"/>
                          <a:cs typeface="Arial" pitchFamily="34" charset="0"/>
                        </a:rPr>
                        <a:t> - 1025</a:t>
                      </a:r>
                      <a:r>
                        <a:rPr lang="en-US" sz="14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chemeClr val="tx1"/>
                          </a:solidFill>
                          <a:latin typeface="Arial" pitchFamily="34" charset="0"/>
                          <a:cs typeface="Arial" pitchFamily="34" charset="0"/>
                        </a:rPr>
                        <a:t>(640 - 1075)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latin typeface="Arial" pitchFamily="34" charset="0"/>
                          <a:cs typeface="Arial" pitchFamily="34" charset="0"/>
                        </a:rPr>
                        <a:t>(390 -</a:t>
                      </a:r>
                      <a:r>
                        <a:rPr lang="en-US" sz="1400" b="1" i="0" u="none" strike="noStrike" baseline="0" dirty="0">
                          <a:solidFill>
                            <a:srgbClr val="000000"/>
                          </a:solidFill>
                          <a:latin typeface="Arial" pitchFamily="34" charset="0"/>
                          <a:cs typeface="Arial" pitchFamily="34" charset="0"/>
                        </a:rPr>
                        <a:t> 1066</a:t>
                      </a:r>
                      <a:r>
                        <a:rPr lang="en-US" sz="14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1" i="0" u="none" strike="noStrike" dirty="0">
                          <a:solidFill>
                            <a:srgbClr val="000000"/>
                          </a:solidFill>
                          <a:latin typeface="Arial" pitchFamily="34" charset="0"/>
                          <a:cs typeface="Arial" pitchFamily="34" charset="0"/>
                        </a:rPr>
                        <a:t>(945 - 1425)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9436">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latin typeface="Arial" pitchFamily="34" charset="0"/>
                          <a:ea typeface="+mn-ea"/>
                          <a:cs typeface="Arial" pitchFamily="34" charset="0"/>
                        </a:rPr>
                        <a:t>4 Potential </a:t>
                      </a:r>
                      <a:r>
                        <a:rPr lang="en-US" sz="1400" b="1" i="0" u="sng" strike="noStrike" kern="1200" dirty="0">
                          <a:solidFill>
                            <a:srgbClr val="000000"/>
                          </a:solidFill>
                          <a:latin typeface="Arial" pitchFamily="34" charset="0"/>
                          <a:ea typeface="+mn-ea"/>
                          <a:cs typeface="Arial" pitchFamily="34" charset="0"/>
                        </a:rPr>
                        <a:t>Longer</a:t>
                      </a:r>
                      <a:r>
                        <a:rPr lang="en-US" sz="1400" b="1" i="0" u="sng" strike="noStrike" kern="1200" baseline="0" dirty="0">
                          <a:solidFill>
                            <a:srgbClr val="000000"/>
                          </a:solidFill>
                          <a:latin typeface="Arial" pitchFamily="34" charset="0"/>
                          <a:ea typeface="+mn-ea"/>
                          <a:cs typeface="Arial" pitchFamily="34" charset="0"/>
                        </a:rPr>
                        <a:t>-Term</a:t>
                      </a:r>
                      <a:r>
                        <a:rPr lang="en-US" sz="1400" b="1" i="0" u="none" strike="noStrike" kern="1200" baseline="0" dirty="0">
                          <a:solidFill>
                            <a:srgbClr val="000000"/>
                          </a:solidFill>
                          <a:latin typeface="Arial" pitchFamily="34" charset="0"/>
                          <a:ea typeface="+mn-ea"/>
                          <a:cs typeface="Arial" pitchFamily="34" charset="0"/>
                        </a:rPr>
                        <a:t> Issues -</a:t>
                      </a:r>
                      <a:br>
                        <a:rPr lang="en-US" sz="1400" b="1" i="0" u="none" strike="noStrike" kern="1200" baseline="0" dirty="0">
                          <a:solidFill>
                            <a:srgbClr val="000000"/>
                          </a:solidFill>
                          <a:latin typeface="Arial" pitchFamily="34" charset="0"/>
                          <a:ea typeface="+mn-ea"/>
                          <a:cs typeface="Arial" pitchFamily="34" charset="0"/>
                        </a:rPr>
                      </a:br>
                      <a:r>
                        <a:rPr lang="en-US" sz="1400" b="1" i="0" u="none" strike="noStrike" kern="1200" baseline="0" dirty="0">
                          <a:solidFill>
                            <a:srgbClr val="000000"/>
                          </a:solidFill>
                          <a:latin typeface="Arial" pitchFamily="34" charset="0"/>
                          <a:ea typeface="+mn-ea"/>
                          <a:cs typeface="Arial" pitchFamily="34" charset="0"/>
                        </a:rPr>
                        <a:t>Problem Scores</a:t>
                      </a:r>
                      <a:endParaRPr lang="en-US" sz="140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endParaRPr lang="en-US" sz="12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9436">
                <a:tc>
                  <a:txBody>
                    <a:bodyPr/>
                    <a:lstStyle/>
                    <a:p>
                      <a:pPr algn="ctr" fontAlgn="ctr"/>
                      <a:r>
                        <a:rPr lang="en-US" sz="1200" b="1" i="0" u="none" strike="noStrike" kern="1200" dirty="0">
                          <a:solidFill>
                            <a:srgbClr val="000000"/>
                          </a:solidFill>
                          <a:latin typeface="Arial" pitchFamily="34" charset="0"/>
                          <a:ea typeface="+mn-ea"/>
                          <a:cs typeface="Arial" pitchFamily="34" charset="0"/>
                        </a:rPr>
                        <a:t>Frozen fish may contain artificial or chemical</a:t>
                      </a:r>
                      <a:br>
                        <a:rPr lang="en-US" sz="1200" b="1" i="0" u="none" strike="noStrike" kern="1200" dirty="0">
                          <a:solidFill>
                            <a:srgbClr val="000000"/>
                          </a:solidFill>
                          <a:latin typeface="Arial" pitchFamily="34" charset="0"/>
                          <a:ea typeface="+mn-ea"/>
                          <a:cs typeface="Arial" pitchFamily="34" charset="0"/>
                        </a:rPr>
                      </a:br>
                      <a:r>
                        <a:rPr lang="en-US" sz="1200" b="1" i="0" u="none" strike="noStrike" kern="1200" dirty="0">
                          <a:solidFill>
                            <a:srgbClr val="000000"/>
                          </a:solidFill>
                          <a:latin typeface="Arial" pitchFamily="34" charset="0"/>
                          <a:ea typeface="+mn-ea"/>
                          <a:cs typeface="Arial" pitchFamily="34" charset="0"/>
                        </a:rPr>
                        <a:t>preservatives/additives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200" b="1" i="0" u="none" strike="noStrike" dirty="0">
                          <a:solidFill>
                            <a:srgbClr val="000000"/>
                          </a:solidFill>
                          <a:latin typeface="Arial" pitchFamily="34" charset="0"/>
                          <a:cs typeface="Arial" pitchFamily="34" charset="0"/>
                        </a:rPr>
                        <a:t>1290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1376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792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1376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509436">
                <a:tc>
                  <a:txBody>
                    <a:bodyPr/>
                    <a:lstStyle/>
                    <a:p>
                      <a:pPr marL="0" marR="0" lvl="1" indent="0" algn="ctr" defTabSz="1018824" rtl="0" eaLnBrk="1" fontAlgn="auto" latinLnBrk="0" hangingPunct="1">
                        <a:lnSpc>
                          <a:spcPct val="100000"/>
                        </a:lnSpc>
                        <a:spcBef>
                          <a:spcPts val="0"/>
                        </a:spcBef>
                        <a:spcAft>
                          <a:spcPts val="0"/>
                        </a:spcAft>
                        <a:buClr>
                          <a:schemeClr val="accent2"/>
                        </a:buClr>
                        <a:buSzTx/>
                        <a:buFont typeface="Symbol" pitchFamily="18" charset="2"/>
                        <a:buNone/>
                        <a:tabLst/>
                        <a:defRPr/>
                      </a:pPr>
                      <a:r>
                        <a:rPr lang="en-US" sz="1200" b="1" i="0" u="none" strike="noStrike" kern="1200" dirty="0">
                          <a:solidFill>
                            <a:srgbClr val="000000"/>
                          </a:solidFill>
                          <a:latin typeface="Arial" pitchFamily="34" charset="0"/>
                          <a:ea typeface="+mn-ea"/>
                          <a:cs typeface="Arial" pitchFamily="34" charset="0"/>
                        </a:rPr>
                        <a:t>Wild caught fish often has high mercury levels</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200" b="1" i="0" u="none" strike="noStrike" dirty="0">
                          <a:solidFill>
                            <a:srgbClr val="000000"/>
                          </a:solidFill>
                          <a:latin typeface="Arial" pitchFamily="34" charset="0"/>
                          <a:cs typeface="Arial" pitchFamily="34" charset="0"/>
                        </a:rPr>
                        <a:t>1189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864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450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816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9436">
                <a:tc>
                  <a:txBody>
                    <a:bodyPr/>
                    <a:lstStyle/>
                    <a:p>
                      <a:pPr marL="0" marR="0" lvl="1" indent="0" algn="ctr" defTabSz="1018824" rtl="0" eaLnBrk="1" fontAlgn="auto" latinLnBrk="0" hangingPunct="1">
                        <a:lnSpc>
                          <a:spcPct val="100000"/>
                        </a:lnSpc>
                        <a:spcBef>
                          <a:spcPts val="0"/>
                        </a:spcBef>
                        <a:spcAft>
                          <a:spcPts val="0"/>
                        </a:spcAft>
                        <a:buClr>
                          <a:schemeClr val="accent2"/>
                        </a:buClr>
                        <a:buSzTx/>
                        <a:buFont typeface="Symbol" pitchFamily="18" charset="2"/>
                        <a:buNone/>
                        <a:tabLst/>
                        <a:defRPr/>
                      </a:pPr>
                      <a:r>
                        <a:rPr lang="en-US" sz="1200" b="1" i="0" u="none" strike="noStrike" kern="1200" dirty="0">
                          <a:solidFill>
                            <a:srgbClr val="000000"/>
                          </a:solidFill>
                          <a:latin typeface="Arial" pitchFamily="34" charset="0"/>
                          <a:ea typeface="+mn-ea"/>
                          <a:cs typeface="Arial" pitchFamily="34" charset="0"/>
                        </a:rPr>
                        <a:t>Don’t like that WAP can come from China</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200" b="1" i="0" u="none" strike="noStrike" dirty="0">
                          <a:solidFill>
                            <a:srgbClr val="000000"/>
                          </a:solidFill>
                          <a:latin typeface="Arial" pitchFamily="34" charset="0"/>
                          <a:cs typeface="Arial" pitchFamily="34" charset="0"/>
                        </a:rPr>
                        <a:t>1053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735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1102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1540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r h="509436">
                <a:tc>
                  <a:txBody>
                    <a:bodyPr/>
                    <a:lstStyle/>
                    <a:p>
                      <a:pPr marL="0" marR="0" lvl="1" indent="0" algn="ctr" defTabSz="1018824" rtl="0" eaLnBrk="1" latinLnBrk="0" hangingPunct="1">
                        <a:lnSpc>
                          <a:spcPct val="100000"/>
                        </a:lnSpc>
                        <a:spcBef>
                          <a:spcPts val="0"/>
                        </a:spcBef>
                        <a:spcAft>
                          <a:spcPts val="0"/>
                        </a:spcAft>
                        <a:buClr>
                          <a:schemeClr val="accent2"/>
                        </a:buClr>
                        <a:buFont typeface="Symbol" pitchFamily="18" charset="2"/>
                        <a:buNone/>
                        <a:tabLst/>
                      </a:pPr>
                      <a:r>
                        <a:rPr lang="en-US" sz="1200" b="1" i="0" u="none" strike="noStrike" kern="1200" dirty="0">
                          <a:solidFill>
                            <a:srgbClr val="000000"/>
                          </a:solidFill>
                          <a:latin typeface="Arial" pitchFamily="34" charset="0"/>
                          <a:ea typeface="+mn-ea"/>
                          <a:cs typeface="Arial" pitchFamily="34" charset="0"/>
                        </a:rPr>
                        <a:t>Commercial fishing leads to over </a:t>
                      </a:r>
                      <a:br>
                        <a:rPr lang="en-US" sz="1200" b="1" i="0" u="none" strike="noStrike" kern="1200" dirty="0">
                          <a:solidFill>
                            <a:srgbClr val="000000"/>
                          </a:solidFill>
                          <a:latin typeface="Arial" pitchFamily="34" charset="0"/>
                          <a:ea typeface="+mn-ea"/>
                          <a:cs typeface="Arial" pitchFamily="34" charset="0"/>
                        </a:rPr>
                      </a:br>
                      <a:r>
                        <a:rPr lang="en-US" sz="1200" b="1" i="0" u="none" strike="noStrike" kern="1200" dirty="0">
                          <a:solidFill>
                            <a:srgbClr val="000000"/>
                          </a:solidFill>
                          <a:latin typeface="Arial" pitchFamily="34" charset="0"/>
                          <a:ea typeface="+mn-ea"/>
                          <a:cs typeface="Arial" pitchFamily="34" charset="0"/>
                        </a:rPr>
                        <a:t>fishing/unwanted bycatch/habitat damage</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200" b="1" i="0" u="none" strike="noStrike" dirty="0">
                          <a:solidFill>
                            <a:srgbClr val="000000"/>
                          </a:solidFill>
                          <a:latin typeface="Arial" pitchFamily="34" charset="0"/>
                          <a:cs typeface="Arial" pitchFamily="34" charset="0"/>
                        </a:rPr>
                        <a:t>960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988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ctr"/>
                      <a:r>
                        <a:rPr lang="en-US" sz="1200" b="1" i="0" u="none" strike="noStrike" dirty="0">
                          <a:solidFill>
                            <a:srgbClr val="000000"/>
                          </a:solidFill>
                          <a:latin typeface="Arial" pitchFamily="34" charset="0"/>
                          <a:cs typeface="Arial" pitchFamily="34" charset="0"/>
                        </a:rPr>
                        <a:t>294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latin typeface="Arial" pitchFamily="34" charset="0"/>
                          <a:cs typeface="Arial" pitchFamily="34" charset="0"/>
                        </a:rPr>
                        <a:t>736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8" name="TextBox 7"/>
          <p:cNvSpPr txBox="1"/>
          <p:nvPr/>
        </p:nvSpPr>
        <p:spPr bwMode="gray">
          <a:xfrm>
            <a:off x="1774325" y="6993667"/>
            <a:ext cx="8284075" cy="230832"/>
          </a:xfrm>
          <a:prstGeom prst="rect">
            <a:avLst/>
          </a:prstGeom>
          <a:noFill/>
        </p:spPr>
        <p:txBody>
          <a:bodyPr wrap="square" rtlCol="0">
            <a:spAutoFit/>
          </a:bodyPr>
          <a:lstStyle/>
          <a:p>
            <a:r>
              <a:rPr lang="en-US" sz="900" dirty="0">
                <a:latin typeface="Arial" pitchFamily="34" charset="0"/>
                <a:cs typeface="Arial" pitchFamily="34" charset="0"/>
              </a:rPr>
              <a:t>= “Problem Score” for </a:t>
            </a:r>
            <a:r>
              <a:rPr lang="en-US" sz="900" i="1" dirty="0">
                <a:latin typeface="Arial" pitchFamily="34" charset="0"/>
                <a:cs typeface="Arial" pitchFamily="34" charset="0"/>
              </a:rPr>
              <a:t>potential</a:t>
            </a:r>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issue scores </a:t>
            </a:r>
            <a:r>
              <a:rPr lang="en-US" sz="900" i="1" dirty="0">
                <a:latin typeface="Arial" pitchFamily="34" charset="0"/>
                <a:cs typeface="Arial" pitchFamily="34" charset="0"/>
              </a:rPr>
              <a:t>within or above </a:t>
            </a:r>
            <a:r>
              <a:rPr lang="en-US" sz="900" dirty="0">
                <a:latin typeface="Arial" pitchFamily="34" charset="0"/>
                <a:cs typeface="Arial" pitchFamily="34" charset="0"/>
              </a:rPr>
              <a:t>the problem score range for </a:t>
            </a:r>
            <a:r>
              <a:rPr lang="en-US" sz="900" u="sng" dirty="0">
                <a:latin typeface="Arial" pitchFamily="34" charset="0"/>
                <a:cs typeface="Arial" pitchFamily="34" charset="0"/>
              </a:rPr>
              <a:t>current</a:t>
            </a:r>
            <a:r>
              <a:rPr lang="en-US" sz="900" dirty="0">
                <a:latin typeface="Arial" pitchFamily="34" charset="0"/>
                <a:cs typeface="Arial" pitchFamily="34" charset="0"/>
              </a:rPr>
              <a:t> top issues.</a:t>
            </a:r>
          </a:p>
        </p:txBody>
      </p:sp>
      <p:sp>
        <p:nvSpPr>
          <p:cNvPr id="13" name="Rectangle 12"/>
          <p:cNvSpPr/>
          <p:nvPr/>
        </p:nvSpPr>
        <p:spPr>
          <a:xfrm>
            <a:off x="1634198" y="7060234"/>
            <a:ext cx="198561" cy="10477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p>
        </p:txBody>
      </p:sp>
      <p:sp>
        <p:nvSpPr>
          <p:cNvPr id="12" name="Title 3"/>
          <p:cNvSpPr>
            <a:spLocks noGrp="1"/>
          </p:cNvSpPr>
          <p:nvPr>
            <p:ph type="title"/>
          </p:nvPr>
        </p:nvSpPr>
        <p:spPr bwMode="gray">
          <a:xfrm>
            <a:off x="457200" y="1522710"/>
            <a:ext cx="9144000" cy="307777"/>
          </a:xfrm>
        </p:spPr>
        <p:txBody>
          <a:bodyPr/>
          <a:lstStyle/>
          <a:p>
            <a:pPr>
              <a:lnSpc>
                <a:spcPct val="100000"/>
              </a:lnSpc>
            </a:pPr>
            <a:r>
              <a:rPr lang="en-US" dirty="0"/>
              <a:t>Potential </a:t>
            </a:r>
            <a:r>
              <a:rPr lang="en-US" u="sng" dirty="0"/>
              <a:t>Longer-Term</a:t>
            </a:r>
            <a:r>
              <a:rPr lang="en-US" dirty="0"/>
              <a:t> Issues Problem Score Summary</a:t>
            </a:r>
          </a:p>
        </p:txBody>
      </p:sp>
      <p:sp>
        <p:nvSpPr>
          <p:cNvPr id="15" name="Slide Number Placeholder 3"/>
          <p:cNvSpPr>
            <a:spLocks noGrp="1"/>
          </p:cNvSpPr>
          <p:nvPr>
            <p:ph type="sldNum" sz="quarter" idx="12"/>
          </p:nvPr>
        </p:nvSpPr>
        <p:spPr bwMode="gray">
          <a:xfrm>
            <a:off x="9413648" y="7442179"/>
            <a:ext cx="187552" cy="236104"/>
          </a:xfrm>
        </p:spPr>
        <p:txBody>
          <a:bodyPr/>
          <a:lstStyle/>
          <a:p>
            <a:fld id="{45315111-7069-4786-91A8-96C54E96A951}" type="slidenum">
              <a:rPr lang="en-US" smtClean="0"/>
              <a:pPr/>
              <a:t>15</a:t>
            </a:fld>
            <a:endParaRPr lang="en-US" dirty="0"/>
          </a:p>
        </p:txBody>
      </p:sp>
    </p:spTree>
    <p:extLst>
      <p:ext uri="{BB962C8B-B14F-4D97-AF65-F5344CB8AC3E}">
        <p14:creationId xmlns:p14="http://schemas.microsoft.com/office/powerpoint/2010/main" val="69224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457200" y="3780036"/>
            <a:ext cx="9144000" cy="430887"/>
          </a:xfrm>
        </p:spPr>
        <p:txBody>
          <a:bodyPr/>
          <a:lstStyle/>
          <a:p>
            <a:r>
              <a:rPr lang="en-US" sz="2800" dirty="0"/>
              <a:t>Full Hierarchy Of Problems</a:t>
            </a:r>
          </a:p>
        </p:txBody>
      </p:sp>
      <p:sp>
        <p:nvSpPr>
          <p:cNvPr id="3" name="Slide Number Placeholder 2"/>
          <p:cNvSpPr>
            <a:spLocks noGrp="1"/>
          </p:cNvSpPr>
          <p:nvPr>
            <p:ph type="sldNum" sz="quarter" idx="12"/>
          </p:nvPr>
        </p:nvSpPr>
        <p:spPr bwMode="gray"/>
        <p:txBody>
          <a:bodyPr/>
          <a:lstStyle/>
          <a:p>
            <a:fld id="{45315111-7069-4786-91A8-96C54E96A951}" type="slidenum">
              <a:rPr lang="en-US" smtClean="0"/>
              <a:pPr/>
              <a:t>16</a:t>
            </a:fld>
            <a:endParaRPr lang="en-US" dirty="0"/>
          </a:p>
        </p:txBody>
      </p:sp>
    </p:spTree>
    <p:extLst>
      <p:ext uri="{BB962C8B-B14F-4D97-AF65-F5344CB8AC3E}">
        <p14:creationId xmlns:p14="http://schemas.microsoft.com/office/powerpoint/2010/main" val="23148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bwMode="gray">
          <a:xfrm>
            <a:off x="457200" y="1333524"/>
            <a:ext cx="9144000" cy="307777"/>
          </a:xfrm>
        </p:spPr>
        <p:txBody>
          <a:bodyPr/>
          <a:lstStyle/>
          <a:p>
            <a:pPr>
              <a:lnSpc>
                <a:spcPct val="100000"/>
              </a:lnSpc>
            </a:pPr>
            <a:r>
              <a:rPr lang="en-US" dirty="0"/>
              <a:t>Problem Scores Across All Issues Evaluated | Current Eaters</a:t>
            </a:r>
            <a:endParaRPr lang="en-US" sz="1600" dirty="0"/>
          </a:p>
        </p:txBody>
      </p:sp>
      <p:sp>
        <p:nvSpPr>
          <p:cNvPr id="20"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17</a:t>
            </a:fld>
            <a:endParaRPr lang="en-US" dirty="0">
              <a:solidFill>
                <a:srgbClr val="FFFFFF"/>
              </a:solidFill>
            </a:endParaRPr>
          </a:p>
        </p:txBody>
      </p:sp>
      <p:graphicFrame>
        <p:nvGraphicFramePr>
          <p:cNvPr id="21" name="Object 36"/>
          <p:cNvGraphicFramePr>
            <a:graphicFrameLocks noChangeAspect="1"/>
          </p:cNvGraphicFramePr>
          <p:nvPr>
            <p:extLst>
              <p:ext uri="{D42A27DB-BD31-4B8C-83A1-F6EECF244321}">
                <p14:modId xmlns:p14="http://schemas.microsoft.com/office/powerpoint/2010/main" val="3147845854"/>
              </p:ext>
            </p:extLst>
          </p:nvPr>
        </p:nvGraphicFramePr>
        <p:xfrm>
          <a:off x="3116170" y="1949046"/>
          <a:ext cx="2631602" cy="4922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116080035"/>
              </p:ext>
            </p:extLst>
          </p:nvPr>
        </p:nvGraphicFramePr>
        <p:xfrm>
          <a:off x="409433" y="1944120"/>
          <a:ext cx="2737009" cy="4936080"/>
        </p:xfrm>
        <a:graphic>
          <a:graphicData uri="http://schemas.openxmlformats.org/drawingml/2006/table">
            <a:tbl>
              <a:tblPr/>
              <a:tblGrid>
                <a:gridCol w="2737009">
                  <a:extLst>
                    <a:ext uri="{9D8B030D-6E8A-4147-A177-3AD203B41FA5}">
                      <a16:colId xmlns:a16="http://schemas.microsoft.com/office/drawing/2014/main" val="20000"/>
                    </a:ext>
                  </a:extLst>
                </a:gridCol>
              </a:tblGrid>
              <a:tr h="411340">
                <a:tc>
                  <a:txBody>
                    <a:bodyPr/>
                    <a:lstStyle/>
                    <a:p>
                      <a:pPr algn="r" fontAlgn="ctr"/>
                      <a:r>
                        <a:rPr lang="en-US" sz="1000" b="0" i="0" u="none" strike="noStrike" dirty="0">
                          <a:solidFill>
                            <a:srgbClr val="000000"/>
                          </a:solidFill>
                          <a:latin typeface="Arial"/>
                        </a:rPr>
                        <a:t>Frozen fish may contain artificial or </a:t>
                      </a:r>
                      <a:br>
                        <a:rPr lang="en-US" sz="1000" b="0" i="0" u="none" strike="noStrike" dirty="0">
                          <a:solidFill>
                            <a:srgbClr val="000000"/>
                          </a:solidFill>
                          <a:latin typeface="Arial"/>
                        </a:rPr>
                      </a:br>
                      <a:r>
                        <a:rPr lang="en-US" sz="1000" b="0" i="0" u="none" strike="noStrike" dirty="0">
                          <a:solidFill>
                            <a:srgbClr val="000000"/>
                          </a:solidFill>
                          <a:latin typeface="Arial"/>
                        </a:rPr>
                        <a:t>chemical preservatives/additives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11340">
                <a:tc>
                  <a:txBody>
                    <a:bodyPr/>
                    <a:lstStyle/>
                    <a:p>
                      <a:pPr algn="r" fontAlgn="ctr"/>
                      <a:r>
                        <a:rPr lang="en-US" sz="1000" b="0" i="0" u="none" strike="noStrike" dirty="0">
                          <a:solidFill>
                            <a:srgbClr val="000000"/>
                          </a:solidFill>
                          <a:latin typeface="Arial"/>
                        </a:rPr>
                        <a:t>Wild caught fish often has high mercury levels</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11340">
                <a:tc>
                  <a:txBody>
                    <a:bodyPr/>
                    <a:lstStyle/>
                    <a:p>
                      <a:pPr algn="r" fontAlgn="ctr"/>
                      <a:r>
                        <a:rPr lang="en-US" sz="1000" b="0" i="0" u="none" strike="noStrike" dirty="0">
                          <a:solidFill>
                            <a:srgbClr val="000000"/>
                          </a:solidFill>
                          <a:latin typeface="Arial"/>
                        </a:rPr>
                        <a:t>Don’t like that WAP can come from China</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11340">
                <a:tc>
                  <a:txBody>
                    <a:bodyPr/>
                    <a:lstStyle/>
                    <a:p>
                      <a:pPr algn="r" fontAlgn="ctr"/>
                      <a:r>
                        <a:rPr lang="en-US" sz="1000" b="0" i="0" u="none" strike="noStrike" dirty="0">
                          <a:solidFill>
                            <a:srgbClr val="000000"/>
                          </a:solidFill>
                          <a:latin typeface="Arial"/>
                        </a:rPr>
                        <a:t>Breaded/battered frozen fish too </a:t>
                      </a:r>
                      <a:br>
                        <a:rPr lang="en-US" sz="1000" b="0" i="0" u="none" strike="noStrike" dirty="0">
                          <a:solidFill>
                            <a:srgbClr val="000000"/>
                          </a:solidFill>
                          <a:latin typeface="Arial"/>
                        </a:rPr>
                      </a:br>
                      <a:r>
                        <a:rPr lang="en-US" sz="1000" b="0" i="0" u="none" strike="noStrike" dirty="0">
                          <a:solidFill>
                            <a:srgbClr val="000000"/>
                          </a:solidFill>
                          <a:latin typeface="Arial"/>
                        </a:rPr>
                        <a:t>processed/ not good for you</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11340">
                <a:tc>
                  <a:txBody>
                    <a:bodyPr/>
                    <a:lstStyle/>
                    <a:p>
                      <a:pPr algn="r" fontAlgn="ctr"/>
                      <a:r>
                        <a:rPr lang="en-US" sz="1000" b="0" i="0" u="none" strike="noStrike" dirty="0">
                          <a:solidFill>
                            <a:srgbClr val="000000"/>
                          </a:solidFill>
                          <a:latin typeface="Arial"/>
                        </a:rPr>
                        <a:t>Commercial fishing leads to over fishing/ unwanted bycatch/habitat damage</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11340">
                <a:tc>
                  <a:txBody>
                    <a:bodyPr/>
                    <a:lstStyle/>
                    <a:p>
                      <a:pPr algn="r" fontAlgn="ctr"/>
                      <a:r>
                        <a:rPr lang="en-US" sz="1000" b="0" i="0" u="none" strike="noStrike" dirty="0">
                          <a:solidFill>
                            <a:srgbClr val="000000"/>
                          </a:solidFill>
                          <a:latin typeface="Arial"/>
                        </a:rPr>
                        <a:t>Because of the economy &amp; Covid, </a:t>
                      </a:r>
                      <a:br>
                        <a:rPr lang="en-US" sz="1000" b="0" i="0" u="none" strike="noStrike" dirty="0">
                          <a:solidFill>
                            <a:srgbClr val="000000"/>
                          </a:solidFill>
                          <a:latin typeface="Arial"/>
                        </a:rPr>
                      </a:br>
                      <a:r>
                        <a:rPr lang="en-US" sz="1000" b="0" i="0" u="none" strike="noStrike" dirty="0">
                          <a:solidFill>
                            <a:srgbClr val="000000"/>
                          </a:solidFill>
                          <a:latin typeface="Arial"/>
                        </a:rPr>
                        <a:t>reduced eating out/ordering in</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11340">
                <a:tc>
                  <a:txBody>
                    <a:bodyPr/>
                    <a:lstStyle/>
                    <a:p>
                      <a:pPr algn="r" fontAlgn="ctr"/>
                      <a:r>
                        <a:rPr lang="en-US" sz="1000" b="0" i="0" u="none" strike="noStrike" dirty="0">
                          <a:solidFill>
                            <a:srgbClr val="000000"/>
                          </a:solidFill>
                          <a:latin typeface="Arial"/>
                        </a:rPr>
                        <a:t>More price sensitive when buying groceries including fish due to inflation/economy</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11340">
                <a:tc>
                  <a:txBody>
                    <a:bodyPr/>
                    <a:lstStyle/>
                    <a:p>
                      <a:pPr algn="r" fontAlgn="ctr"/>
                      <a:r>
                        <a:rPr lang="en-US" sz="1000" b="0" i="0" u="none" strike="noStrike" dirty="0">
                          <a:solidFill>
                            <a:srgbClr val="000000"/>
                          </a:solidFill>
                          <a:latin typeface="Arial"/>
                        </a:rPr>
                        <a:t>Not sure if really wild caught</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11340">
                <a:tc>
                  <a:txBody>
                    <a:bodyPr/>
                    <a:lstStyle/>
                    <a:p>
                      <a:pPr algn="r" fontAlgn="ctr"/>
                      <a:r>
                        <a:rPr lang="en-US" sz="1000" b="0" i="0" u="none" strike="noStrike" dirty="0">
                          <a:solidFill>
                            <a:srgbClr val="000000"/>
                          </a:solidFill>
                          <a:latin typeface="Arial"/>
                        </a:rPr>
                        <a:t>Too expensive</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11340">
                <a:tc>
                  <a:txBody>
                    <a:bodyPr/>
                    <a:lstStyle/>
                    <a:p>
                      <a:pPr algn="r" fontAlgn="ctr"/>
                      <a:r>
                        <a:rPr lang="en-US" sz="1000" b="0" i="0" u="none" strike="noStrike" dirty="0">
                          <a:solidFill>
                            <a:srgbClr val="000000"/>
                          </a:solidFill>
                          <a:latin typeface="Arial"/>
                        </a:rPr>
                        <a:t>Not sure it is really a product of Alaska</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411340">
                <a:tc>
                  <a:txBody>
                    <a:bodyPr/>
                    <a:lstStyle/>
                    <a:p>
                      <a:pPr algn="r" fontAlgn="ctr"/>
                      <a:r>
                        <a:rPr lang="en-US" sz="1000" b="0" i="0" u="none" strike="noStrike" dirty="0">
                          <a:solidFill>
                            <a:srgbClr val="000000"/>
                          </a:solidFill>
                          <a:latin typeface="Arial"/>
                        </a:rPr>
                        <a:t>Not sure if caught in a sustainable manner</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411340">
                <a:tc>
                  <a:txBody>
                    <a:bodyPr/>
                    <a:lstStyle/>
                    <a:p>
                      <a:pPr algn="r" fontAlgn="ctr"/>
                      <a:r>
                        <a:rPr lang="en-US" sz="1000" b="0" i="0" u="none" strike="noStrike" dirty="0">
                          <a:solidFill>
                            <a:srgbClr val="000000"/>
                          </a:solidFill>
                          <a:latin typeface="Arial"/>
                        </a:rPr>
                        <a:t>Most breaded/battered fish fillets and sandwiches made with Cod/not with WAP</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bl>
          </a:graphicData>
        </a:graphic>
      </p:graphicFrame>
      <p:graphicFrame>
        <p:nvGraphicFramePr>
          <p:cNvPr id="38" name="Object 36"/>
          <p:cNvGraphicFramePr>
            <a:graphicFrameLocks noChangeAspect="1"/>
          </p:cNvGraphicFramePr>
          <p:nvPr>
            <p:extLst>
              <p:ext uri="{D42A27DB-BD31-4B8C-83A1-F6EECF244321}">
                <p14:modId xmlns:p14="http://schemas.microsoft.com/office/powerpoint/2010/main" val="2260573709"/>
              </p:ext>
            </p:extLst>
          </p:nvPr>
        </p:nvGraphicFramePr>
        <p:xfrm>
          <a:off x="8321975" y="1949046"/>
          <a:ext cx="2631602" cy="4922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333260818"/>
              </p:ext>
            </p:extLst>
          </p:nvPr>
        </p:nvGraphicFramePr>
        <p:xfrm>
          <a:off x="5260743" y="1944120"/>
          <a:ext cx="3091311" cy="4936080"/>
        </p:xfrm>
        <a:graphic>
          <a:graphicData uri="http://schemas.openxmlformats.org/drawingml/2006/table">
            <a:tbl>
              <a:tblPr/>
              <a:tblGrid>
                <a:gridCol w="3091311">
                  <a:extLst>
                    <a:ext uri="{9D8B030D-6E8A-4147-A177-3AD203B41FA5}">
                      <a16:colId xmlns:a16="http://schemas.microsoft.com/office/drawing/2014/main" val="20000"/>
                    </a:ext>
                  </a:extLst>
                </a:gridCol>
              </a:tblGrid>
              <a:tr h="411340">
                <a:tc>
                  <a:txBody>
                    <a:bodyPr/>
                    <a:lstStyle/>
                    <a:p>
                      <a:pPr algn="r" fontAlgn="ctr"/>
                      <a:r>
                        <a:rPr lang="en-US" sz="1000" b="0" i="0" u="none" strike="noStrike" dirty="0">
                          <a:solidFill>
                            <a:srgbClr val="000000"/>
                          </a:solidFill>
                          <a:latin typeface="Arial"/>
                        </a:rPr>
                        <a:t>Prefer other types of fish, such as salmon</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11340">
                <a:tc>
                  <a:txBody>
                    <a:bodyPr/>
                    <a:lstStyle/>
                    <a:p>
                      <a:pPr algn="r" fontAlgn="ctr"/>
                      <a:r>
                        <a:rPr lang="en-US" sz="1000" b="0" i="0" u="none" strike="noStrike" dirty="0">
                          <a:solidFill>
                            <a:srgbClr val="000000"/>
                          </a:solidFill>
                          <a:latin typeface="Arial"/>
                        </a:rPr>
                        <a:t>Not sure which brands of frozen breaded/</a:t>
                      </a:r>
                      <a:br>
                        <a:rPr lang="en-US" sz="1000" b="0" i="0" u="none" strike="noStrike" dirty="0">
                          <a:solidFill>
                            <a:srgbClr val="000000"/>
                          </a:solidFill>
                          <a:latin typeface="Arial"/>
                        </a:rPr>
                      </a:br>
                      <a:r>
                        <a:rPr lang="en-US" sz="1000" b="0" i="0" u="none" strike="noStrike" dirty="0">
                          <a:solidFill>
                            <a:srgbClr val="000000"/>
                          </a:solidFill>
                          <a:latin typeface="Arial"/>
                        </a:rPr>
                        <a:t>battered fish fillets or fish sticks made w/ WAP</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11340">
                <a:tc>
                  <a:txBody>
                    <a:bodyPr/>
                    <a:lstStyle/>
                    <a:p>
                      <a:pPr algn="r" fontAlgn="ctr"/>
                      <a:r>
                        <a:rPr lang="en-US" sz="1000" b="0" i="0" u="none" strike="noStrike" dirty="0">
                          <a:solidFill>
                            <a:srgbClr val="000000"/>
                          </a:solidFill>
                          <a:latin typeface="Arial"/>
                        </a:rPr>
                        <a:t>Prefer other white fish, such as cod, tilapia, flounder</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11340">
                <a:tc>
                  <a:txBody>
                    <a:bodyPr/>
                    <a:lstStyle/>
                    <a:p>
                      <a:pPr algn="r" fontAlgn="ctr"/>
                      <a:r>
                        <a:rPr lang="en-US" sz="1000" b="0" i="0" u="none" strike="noStrike" dirty="0">
                          <a:solidFill>
                            <a:srgbClr val="000000"/>
                          </a:solidFill>
                          <a:latin typeface="Arial"/>
                        </a:rPr>
                        <a:t>Prefer plain (unbreaded) fish as is a healthier choice</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11340">
                <a:tc>
                  <a:txBody>
                    <a:bodyPr/>
                    <a:lstStyle/>
                    <a:p>
                      <a:pPr algn="r" fontAlgn="ctr"/>
                      <a:r>
                        <a:rPr lang="en-US" sz="1000" b="0" i="0" u="none" strike="noStrike" dirty="0">
                          <a:solidFill>
                            <a:srgbClr val="000000"/>
                          </a:solidFill>
                          <a:latin typeface="Arial"/>
                        </a:rPr>
                        <a:t>Never see it on restaurant menus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11340">
                <a:tc>
                  <a:txBody>
                    <a:bodyPr/>
                    <a:lstStyle/>
                    <a:p>
                      <a:pPr algn="r" fontAlgn="ctr"/>
                      <a:r>
                        <a:rPr lang="en-US" sz="1000" b="0" i="0" u="none" strike="noStrike" dirty="0">
                          <a:solidFill>
                            <a:srgbClr val="000000"/>
                          </a:solidFill>
                          <a:latin typeface="Arial"/>
                        </a:rPr>
                        <a:t>Actively avoid fried foods, including fried or battered/breaded fish</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11340">
                <a:tc>
                  <a:txBody>
                    <a:bodyPr/>
                    <a:lstStyle/>
                    <a:p>
                      <a:pPr algn="r" fontAlgn="ctr"/>
                      <a:r>
                        <a:rPr lang="en-US" sz="1000" b="0" i="0" u="none" strike="noStrike" dirty="0">
                          <a:solidFill>
                            <a:srgbClr val="000000"/>
                          </a:solidFill>
                          <a:latin typeface="Arial"/>
                        </a:rPr>
                        <a:t>Only eat fish occasionally because good for you/</a:t>
                      </a:r>
                      <a:br>
                        <a:rPr lang="en-US" sz="1000" b="0" i="0" u="none" strike="noStrike" dirty="0">
                          <a:solidFill>
                            <a:srgbClr val="000000"/>
                          </a:solidFill>
                          <a:latin typeface="Arial"/>
                        </a:rPr>
                      </a:br>
                      <a:r>
                        <a:rPr lang="en-US" sz="1000" b="0" i="0" u="none" strike="noStrike" dirty="0">
                          <a:solidFill>
                            <a:srgbClr val="000000"/>
                          </a:solidFill>
                          <a:latin typeface="Arial"/>
                        </a:rPr>
                        <a:t>prefer other proteins</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11340">
                <a:tc>
                  <a:txBody>
                    <a:bodyPr/>
                    <a:lstStyle/>
                    <a:p>
                      <a:pPr algn="r" fontAlgn="ctr"/>
                      <a:r>
                        <a:rPr lang="en-US" sz="1000" b="0" i="0" u="none" strike="noStrike" dirty="0">
                          <a:solidFill>
                            <a:srgbClr val="000000"/>
                          </a:solidFill>
                          <a:latin typeface="Arial"/>
                        </a:rPr>
                        <a:t>Not a high quality fish</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11340">
                <a:tc>
                  <a:txBody>
                    <a:bodyPr/>
                    <a:lstStyle/>
                    <a:p>
                      <a:pPr algn="r" fontAlgn="ctr"/>
                      <a:r>
                        <a:rPr lang="en-US" sz="1000" b="0" i="0" u="none" strike="noStrike" dirty="0">
                          <a:solidFill>
                            <a:srgbClr val="000000"/>
                          </a:solidFill>
                          <a:latin typeface="Arial"/>
                        </a:rPr>
                        <a:t>Cooking aroma of fish is unpleasant</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11340">
                <a:tc>
                  <a:txBody>
                    <a:bodyPr/>
                    <a:lstStyle/>
                    <a:p>
                      <a:pPr algn="r" fontAlgn="ctr"/>
                      <a:r>
                        <a:rPr lang="en-US" sz="1000" b="0" i="0" u="none" strike="noStrike" dirty="0">
                          <a:solidFill>
                            <a:srgbClr val="000000"/>
                          </a:solidFill>
                          <a:latin typeface="Arial"/>
                        </a:rPr>
                        <a:t>Some members of HH will not eat fish</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411340">
                <a:tc>
                  <a:txBody>
                    <a:bodyPr/>
                    <a:lstStyle/>
                    <a:p>
                      <a:pPr algn="r" fontAlgn="ctr"/>
                      <a:r>
                        <a:rPr lang="en-US" sz="1000" b="0" i="0" u="none" strike="noStrike" dirty="0">
                          <a:solidFill>
                            <a:srgbClr val="000000"/>
                          </a:solidFill>
                          <a:latin typeface="Arial"/>
                        </a:rPr>
                        <a:t>Wild Alaska Pollock doesn’t have many health benefits</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411340">
                <a:tc>
                  <a:txBody>
                    <a:bodyPr/>
                    <a:lstStyle/>
                    <a:p>
                      <a:pPr algn="r" fontAlgn="ctr"/>
                      <a:r>
                        <a:rPr lang="en-US" sz="1000" b="0" i="0" u="none" strike="noStrike" dirty="0">
                          <a:solidFill>
                            <a:srgbClr val="000000"/>
                          </a:solidFill>
                          <a:latin typeface="Arial"/>
                        </a:rPr>
                        <a:t>Prefer organic fish</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44" name="TextBox 43"/>
          <p:cNvSpPr txBox="1">
            <a:spLocks noChangeArrowheads="1"/>
          </p:cNvSpPr>
          <p:nvPr/>
        </p:nvSpPr>
        <p:spPr bwMode="auto">
          <a:xfrm>
            <a:off x="1175467" y="7140997"/>
            <a:ext cx="3465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5000"/>
              </a:spcBef>
              <a:buClr>
                <a:srgbClr val="021E3C"/>
              </a:buClr>
              <a:buSzPct val="90000"/>
              <a:buChar char="•"/>
              <a:defRPr sz="1600">
                <a:solidFill>
                  <a:schemeClr val="bg2"/>
                </a:solidFill>
                <a:latin typeface="Arial" charset="0"/>
                <a:ea typeface="ＭＳ Ｐゴシック" pitchFamily="34" charset="-128"/>
              </a:defRPr>
            </a:lvl1pPr>
            <a:lvl2pPr marL="742950" indent="-285750">
              <a:lnSpc>
                <a:spcPct val="95000"/>
              </a:lnSpc>
              <a:spcBef>
                <a:spcPct val="30000"/>
              </a:spcBef>
              <a:buFont typeface="Arial" charset="0"/>
              <a:buChar char="—"/>
              <a:defRPr sz="1400">
                <a:solidFill>
                  <a:schemeClr val="bg2"/>
                </a:solidFill>
                <a:latin typeface="Arial" charset="0"/>
                <a:ea typeface="ＭＳ Ｐゴシック" pitchFamily="34" charset="-128"/>
              </a:defRPr>
            </a:lvl2pPr>
            <a:lvl3pPr marL="1143000" indent="-228600">
              <a:lnSpc>
                <a:spcPct val="90000"/>
              </a:lnSpc>
              <a:spcBef>
                <a:spcPct val="25000"/>
              </a:spcBef>
              <a:buSzPct val="100000"/>
              <a:buFont typeface="Arial" charset="0"/>
              <a:buChar char="–"/>
              <a:defRPr sz="1200">
                <a:solidFill>
                  <a:schemeClr val="bg2"/>
                </a:solidFill>
                <a:latin typeface="Arial" charset="0"/>
                <a:ea typeface="ＭＳ Ｐゴシック" pitchFamily="34" charset="-128"/>
              </a:defRPr>
            </a:lvl3pPr>
            <a:lvl4pPr marL="1600200" indent="-228600">
              <a:spcBef>
                <a:spcPct val="20000"/>
              </a:spcBef>
              <a:buFont typeface="Arial" charset="0"/>
              <a:buChar char="»"/>
              <a:defRPr sz="1200">
                <a:solidFill>
                  <a:schemeClr val="bg2"/>
                </a:solidFill>
                <a:latin typeface="Arial" charset="0"/>
                <a:ea typeface="ＭＳ Ｐゴシック" pitchFamily="34" charset="-128"/>
              </a:defRPr>
            </a:lvl4pPr>
            <a:lvl5pPr marL="2057400" indent="-228600">
              <a:spcBef>
                <a:spcPct val="20000"/>
              </a:spcBef>
              <a:buFont typeface="Wingdings" pitchFamily="2" charset="2"/>
              <a:buChar char=""/>
              <a:defRPr sz="12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9pPr>
          </a:lstStyle>
          <a:p>
            <a:pPr>
              <a:spcBef>
                <a:spcPct val="0"/>
              </a:spcBef>
              <a:buClrTx/>
              <a:buSzTx/>
              <a:buNone/>
              <a:tabLst>
                <a:tab pos="1714500" algn="l"/>
                <a:tab pos="2914650" algn="l"/>
              </a:tabLst>
            </a:pPr>
            <a:r>
              <a:rPr lang="en-US" altLang="en-US" sz="900" dirty="0">
                <a:solidFill>
                  <a:srgbClr val="000000"/>
                </a:solidFill>
                <a:cs typeface="Arial" charset="0"/>
              </a:rPr>
              <a:t>Top 10 </a:t>
            </a:r>
            <a:r>
              <a:rPr lang="en-US" altLang="en-US" sz="900" u="sng" dirty="0">
                <a:solidFill>
                  <a:srgbClr val="000000"/>
                </a:solidFill>
                <a:cs typeface="Arial" charset="0"/>
              </a:rPr>
              <a:t>Current</a:t>
            </a:r>
            <a:r>
              <a:rPr lang="en-US" altLang="en-US" sz="900" dirty="0">
                <a:solidFill>
                  <a:srgbClr val="000000"/>
                </a:solidFill>
                <a:cs typeface="Arial" charset="0"/>
              </a:rPr>
              <a:t> Problems	Less Important </a:t>
            </a:r>
            <a:r>
              <a:rPr lang="en-US" altLang="en-US" sz="900" u="sng" dirty="0">
                <a:solidFill>
                  <a:srgbClr val="000000"/>
                </a:solidFill>
                <a:cs typeface="Arial" charset="0"/>
              </a:rPr>
              <a:t>Current</a:t>
            </a:r>
            <a:r>
              <a:rPr lang="en-US" altLang="en-US" sz="900" dirty="0">
                <a:solidFill>
                  <a:srgbClr val="000000"/>
                </a:solidFill>
                <a:cs typeface="Arial" charset="0"/>
              </a:rPr>
              <a:t> Issues</a:t>
            </a:r>
          </a:p>
        </p:txBody>
      </p:sp>
      <p:sp>
        <p:nvSpPr>
          <p:cNvPr id="45" name="Round Same Side Corner Rectangle 44"/>
          <p:cNvSpPr/>
          <p:nvPr/>
        </p:nvSpPr>
        <p:spPr bwMode="auto">
          <a:xfrm rot="5400000">
            <a:off x="1060299" y="7143651"/>
            <a:ext cx="142015" cy="214527"/>
          </a:xfrm>
          <a:prstGeom prst="round2SameRect">
            <a:avLst>
              <a:gd name="adj1" fmla="val 50000"/>
              <a:gd name="adj2" fmla="val 0"/>
            </a:avLst>
          </a:prstGeom>
          <a:solidFill>
            <a:schemeClr val="accent3"/>
          </a:solidFill>
          <a:ln>
            <a:noFill/>
          </a:ln>
        </p:spPr>
        <p:txBody>
          <a:bodyPr wrap="square" lIns="0" tIns="27432" rIns="0" bIns="27432">
            <a:spAutoFit/>
          </a:bodyPr>
          <a:lstStyle/>
          <a:p>
            <a:pPr algn="ctr">
              <a:defRPr/>
            </a:pPr>
            <a:endParaRPr lang="en-US" sz="900" dirty="0">
              <a:latin typeface="+mn-lt"/>
            </a:endParaRPr>
          </a:p>
        </p:txBody>
      </p:sp>
      <p:sp>
        <p:nvSpPr>
          <p:cNvPr id="46" name="Round Same Side Corner Rectangle 45"/>
          <p:cNvSpPr/>
          <p:nvPr/>
        </p:nvSpPr>
        <p:spPr bwMode="auto">
          <a:xfrm rot="5400000">
            <a:off x="2764022" y="7143651"/>
            <a:ext cx="142015" cy="214527"/>
          </a:xfrm>
          <a:prstGeom prst="round2SameRect">
            <a:avLst>
              <a:gd name="adj1" fmla="val 50000"/>
              <a:gd name="adj2" fmla="val 0"/>
            </a:avLst>
          </a:prstGeom>
          <a:solidFill>
            <a:schemeClr val="accent3">
              <a:lumMod val="40000"/>
              <a:lumOff val="60000"/>
            </a:schemeClr>
          </a:solidFill>
          <a:ln w="6350">
            <a:noFill/>
          </a:ln>
        </p:spPr>
        <p:txBody>
          <a:bodyPr wrap="square" lIns="0" tIns="27432" rIns="0" bIns="27432">
            <a:spAutoFit/>
          </a:bodyPr>
          <a:lstStyle/>
          <a:p>
            <a:pPr algn="ctr">
              <a:defRPr/>
            </a:pPr>
            <a:endParaRPr lang="en-US" sz="900" dirty="0">
              <a:latin typeface="+mn-lt"/>
            </a:endParaRPr>
          </a:p>
        </p:txBody>
      </p:sp>
      <p:sp>
        <p:nvSpPr>
          <p:cNvPr id="15" name="Rectangle 28"/>
          <p:cNvSpPr>
            <a:spLocks noChangeArrowheads="1"/>
          </p:cNvSpPr>
          <p:nvPr/>
        </p:nvSpPr>
        <p:spPr bwMode="auto">
          <a:xfrm>
            <a:off x="8932248" y="6802127"/>
            <a:ext cx="48423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(Cont’d)</a:t>
            </a:r>
          </a:p>
        </p:txBody>
      </p:sp>
      <p:sp>
        <p:nvSpPr>
          <p:cNvPr id="12" name="TextBox 11"/>
          <p:cNvSpPr txBox="1"/>
          <p:nvPr/>
        </p:nvSpPr>
        <p:spPr bwMode="gray">
          <a:xfrm>
            <a:off x="5500630"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
        <p:nvSpPr>
          <p:cNvPr id="16" name="Round Same Side Corner Rectangle 15"/>
          <p:cNvSpPr/>
          <p:nvPr/>
        </p:nvSpPr>
        <p:spPr bwMode="auto">
          <a:xfrm rot="5400000">
            <a:off x="5377228" y="7137079"/>
            <a:ext cx="142015" cy="214527"/>
          </a:xfrm>
          <a:prstGeom prst="round2SameRect">
            <a:avLst>
              <a:gd name="adj1" fmla="val 50000"/>
              <a:gd name="adj2" fmla="val 0"/>
            </a:avLst>
          </a:prstGeom>
          <a:solidFill>
            <a:srgbClr val="C3C1B5"/>
          </a:solidFill>
          <a:ln>
            <a:noFill/>
          </a:ln>
        </p:spPr>
        <p:txBody>
          <a:bodyPr wrap="square" lIns="0" tIns="27432" rIns="0" bIns="27432">
            <a:spAutoFit/>
          </a:bodyPr>
          <a:lstStyle/>
          <a:p>
            <a:pPr algn="ctr">
              <a:defRPr/>
            </a:pPr>
            <a:endParaRPr lang="en-US" sz="900" dirty="0">
              <a:latin typeface="+mn-lt"/>
            </a:endParaRPr>
          </a:p>
        </p:txBody>
      </p:sp>
    </p:spTree>
    <p:extLst>
      <p:ext uri="{BB962C8B-B14F-4D97-AF65-F5344CB8AC3E}">
        <p14:creationId xmlns:p14="http://schemas.microsoft.com/office/powerpoint/2010/main" val="128274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bwMode="gray">
          <a:xfrm>
            <a:off x="457200" y="1333524"/>
            <a:ext cx="9144000" cy="307777"/>
          </a:xfrm>
        </p:spPr>
        <p:txBody>
          <a:bodyPr/>
          <a:lstStyle/>
          <a:p>
            <a:pPr>
              <a:lnSpc>
                <a:spcPct val="100000"/>
              </a:lnSpc>
            </a:pPr>
            <a:r>
              <a:rPr lang="en-US" dirty="0"/>
              <a:t>Problem Scores Across All Issues Evaluated | Current Eaters </a:t>
            </a:r>
            <a:r>
              <a:rPr lang="en-US" sz="1600" dirty="0"/>
              <a:t>(Cont’d)</a:t>
            </a:r>
          </a:p>
        </p:txBody>
      </p:sp>
      <p:sp>
        <p:nvSpPr>
          <p:cNvPr id="20"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18</a:t>
            </a:fld>
            <a:endParaRPr lang="en-US" dirty="0">
              <a:solidFill>
                <a:srgbClr val="FFFFFF"/>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482592677"/>
              </p:ext>
            </p:extLst>
          </p:nvPr>
        </p:nvGraphicFramePr>
        <p:xfrm>
          <a:off x="380621" y="1768687"/>
          <a:ext cx="3524184" cy="4984001"/>
        </p:xfrm>
        <a:graphic>
          <a:graphicData uri="http://schemas.openxmlformats.org/drawingml/2006/table">
            <a:tbl>
              <a:tblPr/>
              <a:tblGrid>
                <a:gridCol w="3524184">
                  <a:extLst>
                    <a:ext uri="{9D8B030D-6E8A-4147-A177-3AD203B41FA5}">
                      <a16:colId xmlns:a16="http://schemas.microsoft.com/office/drawing/2014/main" val="20000"/>
                    </a:ext>
                  </a:extLst>
                </a:gridCol>
              </a:tblGrid>
              <a:tr h="453091">
                <a:tc>
                  <a:txBody>
                    <a:bodyPr/>
                    <a:lstStyle/>
                    <a:p>
                      <a:pPr algn="r" fontAlgn="ctr"/>
                      <a:r>
                        <a:rPr lang="en-US" sz="1000" b="0" i="0" u="none" strike="noStrike" dirty="0">
                          <a:solidFill>
                            <a:srgbClr val="000000"/>
                          </a:solidFill>
                          <a:latin typeface="Arial"/>
                        </a:rPr>
                        <a:t>Too cheap/inferior to other white fish</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53091">
                <a:tc>
                  <a:txBody>
                    <a:bodyPr/>
                    <a:lstStyle/>
                    <a:p>
                      <a:pPr algn="r" fontAlgn="ctr"/>
                      <a:r>
                        <a:rPr lang="en-US" sz="1000" b="0" i="0" u="none" strike="noStrike" dirty="0">
                          <a:solidFill>
                            <a:srgbClr val="000000"/>
                          </a:solidFill>
                          <a:latin typeface="Arial"/>
                        </a:rPr>
                        <a:t>Don’t know where to purchase/order it</a:t>
                      </a: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453091">
                <a:tc>
                  <a:txBody>
                    <a:bodyPr/>
                    <a:lstStyle/>
                    <a:p>
                      <a:pPr algn="r" fontAlgn="ctr"/>
                      <a:r>
                        <a:rPr lang="en-US" sz="1000" b="0" i="0" u="none" strike="noStrike" dirty="0">
                          <a:solidFill>
                            <a:srgbClr val="000000"/>
                          </a:solidFill>
                          <a:latin typeface="Arial"/>
                        </a:rPr>
                        <a:t>Too mild/bland tasting</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53091">
                <a:tc>
                  <a:txBody>
                    <a:bodyPr/>
                    <a:lstStyle/>
                    <a:p>
                      <a:pPr algn="r" fontAlgn="ctr"/>
                      <a:r>
                        <a:rPr lang="en-US" sz="1000" b="0" i="0" u="none" strike="noStrike" dirty="0">
                          <a:solidFill>
                            <a:srgbClr val="000000"/>
                          </a:solidFill>
                          <a:latin typeface="Arial"/>
                        </a:rPr>
                        <a:t>Not sure which FFR's sell fish sandwiches made w/ WAP</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53091">
                <a:tc>
                  <a:txBody>
                    <a:bodyPr/>
                    <a:lstStyle/>
                    <a:p>
                      <a:pPr algn="r" fontAlgn="ctr"/>
                      <a:r>
                        <a:rPr lang="en-US" sz="1000" b="0" i="0" u="none" strike="noStrike" dirty="0">
                          <a:solidFill>
                            <a:srgbClr val="000000"/>
                          </a:solidFill>
                          <a:latin typeface="Arial"/>
                        </a:rPr>
                        <a:t>Don’t typically order fish sandwiches at FFR's</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53091">
                <a:tc>
                  <a:txBody>
                    <a:bodyPr/>
                    <a:lstStyle/>
                    <a:p>
                      <a:pPr algn="r" fontAlgn="ctr"/>
                      <a:r>
                        <a:rPr lang="en-US" sz="1000" b="0" i="0" u="none" strike="noStrike" dirty="0">
                          <a:solidFill>
                            <a:srgbClr val="000000"/>
                          </a:solidFill>
                          <a:latin typeface="Arial"/>
                        </a:rPr>
                        <a:t>Other types of fish less expensive</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53091">
                <a:tc>
                  <a:txBody>
                    <a:bodyPr/>
                    <a:lstStyle/>
                    <a:p>
                      <a:pPr algn="r" fontAlgn="ctr"/>
                      <a:r>
                        <a:rPr lang="en-US" sz="1000" b="0" i="0" u="none" strike="noStrike" dirty="0">
                          <a:solidFill>
                            <a:srgbClr val="000000"/>
                          </a:solidFill>
                          <a:latin typeface="Arial"/>
                        </a:rPr>
                        <a:t>Inferior quality as compared to cod</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53091">
                <a:tc>
                  <a:txBody>
                    <a:bodyPr/>
                    <a:lstStyle/>
                    <a:p>
                      <a:pPr algn="r" fontAlgn="ctr"/>
                      <a:r>
                        <a:rPr lang="en-US" sz="1000" b="0" i="0" u="none" strike="noStrike" dirty="0">
                          <a:solidFill>
                            <a:srgbClr val="000000"/>
                          </a:solidFill>
                          <a:latin typeface="Arial"/>
                        </a:rPr>
                        <a:t>Does not taste good</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53091">
                <a:tc>
                  <a:txBody>
                    <a:bodyPr/>
                    <a:lstStyle/>
                    <a:p>
                      <a:pPr algn="r" fontAlgn="ctr"/>
                      <a:r>
                        <a:rPr lang="en-US" sz="1000" b="0" i="0" u="none" strike="noStrike" dirty="0">
                          <a:solidFill>
                            <a:srgbClr val="000000"/>
                          </a:solidFill>
                          <a:latin typeface="Arial"/>
                        </a:rPr>
                        <a:t>Too fishy tasting</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53091">
                <a:tc>
                  <a:txBody>
                    <a:bodyPr/>
                    <a:lstStyle/>
                    <a:p>
                      <a:pPr algn="r" fontAlgn="ctr"/>
                      <a:r>
                        <a:rPr lang="en-US" sz="1000" b="0" i="0" u="none" strike="noStrike" dirty="0">
                          <a:solidFill>
                            <a:srgbClr val="000000"/>
                          </a:solidFill>
                          <a:latin typeface="Arial"/>
                        </a:rPr>
                        <a:t>Someone in HH has an allergy to seafood/fish</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53091">
                <a:tc>
                  <a:txBody>
                    <a:bodyPr/>
                    <a:lstStyle/>
                    <a:p>
                      <a:pPr algn="r" fontAlgn="ctr"/>
                      <a:r>
                        <a:rPr lang="en-US" sz="1000" b="0" i="0" u="none" strike="noStrike" dirty="0">
                          <a:solidFill>
                            <a:srgbClr val="000000"/>
                          </a:solidFill>
                          <a:latin typeface="Arial"/>
                        </a:rPr>
                        <a:t>Prefer farmed fish</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80450694"/>
              </p:ext>
            </p:extLst>
          </p:nvPr>
        </p:nvGraphicFramePr>
        <p:xfrm>
          <a:off x="5260757" y="1768678"/>
          <a:ext cx="2857935" cy="4544990"/>
        </p:xfrm>
        <a:graphic>
          <a:graphicData uri="http://schemas.openxmlformats.org/drawingml/2006/table">
            <a:tbl>
              <a:tblPr/>
              <a:tblGrid>
                <a:gridCol w="2857935">
                  <a:extLst>
                    <a:ext uri="{9D8B030D-6E8A-4147-A177-3AD203B41FA5}">
                      <a16:colId xmlns:a16="http://schemas.microsoft.com/office/drawing/2014/main" val="20000"/>
                    </a:ext>
                  </a:extLst>
                </a:gridCol>
              </a:tblGrid>
              <a:tr h="454499">
                <a:tc>
                  <a:txBody>
                    <a:bodyPr/>
                    <a:lstStyle/>
                    <a:p>
                      <a:pPr algn="r" fontAlgn="ctr"/>
                      <a:r>
                        <a:rPr lang="en-US" sz="1000" b="0" i="0" u="none" strike="noStrike" dirty="0">
                          <a:solidFill>
                            <a:srgbClr val="000000"/>
                          </a:solidFill>
                          <a:latin typeface="Arial"/>
                        </a:rPr>
                        <a:t>Don’t like frozen fish overall</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54499">
                <a:tc>
                  <a:txBody>
                    <a:bodyPr/>
                    <a:lstStyle/>
                    <a:p>
                      <a:pPr algn="r" fontAlgn="ctr"/>
                      <a:r>
                        <a:rPr lang="en-US" sz="1000" b="0" i="0" u="none" strike="noStrike" dirty="0">
                          <a:solidFill>
                            <a:srgbClr val="000000"/>
                          </a:solidFill>
                          <a:latin typeface="Arial"/>
                        </a:rPr>
                        <a:t>Too difficult to cook/prepare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54499">
                <a:tc>
                  <a:txBody>
                    <a:bodyPr/>
                    <a:lstStyle/>
                    <a:p>
                      <a:pPr algn="r" fontAlgn="ctr"/>
                      <a:r>
                        <a:rPr lang="en-US" sz="1000" b="0" i="0" u="none" strike="noStrike" dirty="0">
                          <a:solidFill>
                            <a:srgbClr val="000000"/>
                          </a:solidFill>
                          <a:latin typeface="Arial"/>
                        </a:rPr>
                        <a:t>Someone in HH has celiac disease or gluten sensitivity/allergy</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54499">
                <a:tc>
                  <a:txBody>
                    <a:bodyPr/>
                    <a:lstStyle/>
                    <a:p>
                      <a:pPr algn="r" fontAlgn="ctr"/>
                      <a:r>
                        <a:rPr lang="en-US" sz="1000" b="0" i="0" u="none" strike="noStrike" dirty="0">
                          <a:solidFill>
                            <a:srgbClr val="000000"/>
                          </a:solidFill>
                          <a:latin typeface="Arial"/>
                        </a:rPr>
                        <a:t>Not available where I shop for seafood</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54499">
                <a:tc>
                  <a:txBody>
                    <a:bodyPr/>
                    <a:lstStyle/>
                    <a:p>
                      <a:pPr algn="r" fontAlgn="ctr"/>
                      <a:r>
                        <a:rPr lang="en-US" sz="1000" b="0" i="0" u="none" strike="noStrike" dirty="0">
                          <a:solidFill>
                            <a:srgbClr val="000000"/>
                          </a:solidFill>
                          <a:latin typeface="Arial"/>
                        </a:rPr>
                        <a:t>Not sure how best to cook/prepare it</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54499">
                <a:tc>
                  <a:txBody>
                    <a:bodyPr/>
                    <a:lstStyle/>
                    <a:p>
                      <a:pPr algn="r" fontAlgn="ctr"/>
                      <a:r>
                        <a:rPr lang="en-US" sz="1000" b="0" i="0" u="none" strike="noStrike" dirty="0">
                          <a:solidFill>
                            <a:srgbClr val="000000"/>
                          </a:solidFill>
                          <a:latin typeface="Arial"/>
                        </a:rPr>
                        <a:t>Too firm/not flakey enough</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54499">
                <a:tc>
                  <a:txBody>
                    <a:bodyPr/>
                    <a:lstStyle/>
                    <a:p>
                      <a:pPr algn="r" fontAlgn="ctr"/>
                      <a:r>
                        <a:rPr lang="en-US" sz="1000" b="0" i="0" u="none" strike="noStrike" dirty="0">
                          <a:solidFill>
                            <a:srgbClr val="000000"/>
                          </a:solidFill>
                          <a:latin typeface="Arial"/>
                        </a:rPr>
                        <a:t>Don’t know much about Wild Alaska Pollock</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54499">
                <a:tc>
                  <a:txBody>
                    <a:bodyPr/>
                    <a:lstStyle/>
                    <a:p>
                      <a:pPr algn="r" fontAlgn="ctr"/>
                      <a:r>
                        <a:rPr lang="en-US" sz="1000" b="0" i="0" u="none" strike="noStrike" dirty="0">
                          <a:solidFill>
                            <a:srgbClr val="000000"/>
                          </a:solidFill>
                          <a:latin typeface="Arial"/>
                        </a:rPr>
                        <a:t>My family will not eat fish</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54499">
                <a:tc>
                  <a:txBody>
                    <a:bodyPr/>
                    <a:lstStyle/>
                    <a:p>
                      <a:pPr algn="r" fontAlgn="ctr"/>
                      <a:r>
                        <a:rPr lang="en-US" sz="1000" b="0" i="0" u="none" strike="noStrike" dirty="0">
                          <a:solidFill>
                            <a:srgbClr val="000000"/>
                          </a:solidFill>
                          <a:latin typeface="Arial"/>
                        </a:rPr>
                        <a:t>Only eat fish during Lent</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54499">
                <a:tc>
                  <a:txBody>
                    <a:bodyPr/>
                    <a:lstStyle/>
                    <a:p>
                      <a:pPr algn="r" fontAlgn="ctr"/>
                      <a:r>
                        <a:rPr lang="en-US" sz="1000" b="0" i="0" u="none" strike="noStrike" dirty="0">
                          <a:solidFill>
                            <a:srgbClr val="000000"/>
                          </a:solidFill>
                          <a:latin typeface="Arial"/>
                        </a:rPr>
                        <a:t>My children prefer chicken nuggets over fish sticks</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22" name="Object 36"/>
          <p:cNvGraphicFramePr>
            <a:graphicFrameLocks noChangeAspect="1"/>
          </p:cNvGraphicFramePr>
          <p:nvPr>
            <p:extLst>
              <p:ext uri="{D42A27DB-BD31-4B8C-83A1-F6EECF244321}">
                <p14:modId xmlns:p14="http://schemas.microsoft.com/office/powerpoint/2010/main" val="1621185179"/>
              </p:ext>
            </p:extLst>
          </p:nvPr>
        </p:nvGraphicFramePr>
        <p:xfrm>
          <a:off x="3866046" y="1807088"/>
          <a:ext cx="2631602" cy="4972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Object 36"/>
          <p:cNvGraphicFramePr>
            <a:graphicFrameLocks noChangeAspect="1"/>
          </p:cNvGraphicFramePr>
          <p:nvPr>
            <p:extLst>
              <p:ext uri="{D42A27DB-BD31-4B8C-83A1-F6EECF244321}">
                <p14:modId xmlns:p14="http://schemas.microsoft.com/office/powerpoint/2010/main" val="411125891"/>
              </p:ext>
            </p:extLst>
          </p:nvPr>
        </p:nvGraphicFramePr>
        <p:xfrm>
          <a:off x="8101162" y="1807088"/>
          <a:ext cx="2631602" cy="497289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022210" y="6334135"/>
            <a:ext cx="254524" cy="526616"/>
          </a:xfrm>
          <a:prstGeom prst="rect">
            <a:avLst/>
          </a:prstGeom>
          <a:solidFill>
            <a:schemeClr val="bg1"/>
          </a:solidFill>
          <a:ln>
            <a:noFill/>
          </a:ln>
        </p:spPr>
        <p:txBody>
          <a:bodyPr wrap="square" rtlCol="0">
            <a:noAutofit/>
          </a:bodyPr>
          <a:lstStyle/>
          <a:p>
            <a:endParaRPr lang="en-US" sz="1000" dirty="0"/>
          </a:p>
        </p:txBody>
      </p:sp>
      <p:sp>
        <p:nvSpPr>
          <p:cNvPr id="13" name="TextBox 12"/>
          <p:cNvSpPr txBox="1">
            <a:spLocks noChangeArrowheads="1"/>
          </p:cNvSpPr>
          <p:nvPr/>
        </p:nvSpPr>
        <p:spPr bwMode="auto">
          <a:xfrm>
            <a:off x="1175467" y="7140997"/>
            <a:ext cx="3465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5000"/>
              </a:spcBef>
              <a:buClr>
                <a:srgbClr val="021E3C"/>
              </a:buClr>
              <a:buSzPct val="90000"/>
              <a:buChar char="•"/>
              <a:defRPr sz="1600">
                <a:solidFill>
                  <a:schemeClr val="bg2"/>
                </a:solidFill>
                <a:latin typeface="Arial" charset="0"/>
                <a:ea typeface="ＭＳ Ｐゴシック" pitchFamily="34" charset="-128"/>
              </a:defRPr>
            </a:lvl1pPr>
            <a:lvl2pPr marL="742950" indent="-285750">
              <a:lnSpc>
                <a:spcPct val="95000"/>
              </a:lnSpc>
              <a:spcBef>
                <a:spcPct val="30000"/>
              </a:spcBef>
              <a:buFont typeface="Arial" charset="0"/>
              <a:buChar char="—"/>
              <a:defRPr sz="1400">
                <a:solidFill>
                  <a:schemeClr val="bg2"/>
                </a:solidFill>
                <a:latin typeface="Arial" charset="0"/>
                <a:ea typeface="ＭＳ Ｐゴシック" pitchFamily="34" charset="-128"/>
              </a:defRPr>
            </a:lvl2pPr>
            <a:lvl3pPr marL="1143000" indent="-228600">
              <a:lnSpc>
                <a:spcPct val="90000"/>
              </a:lnSpc>
              <a:spcBef>
                <a:spcPct val="25000"/>
              </a:spcBef>
              <a:buSzPct val="100000"/>
              <a:buFont typeface="Arial" charset="0"/>
              <a:buChar char="–"/>
              <a:defRPr sz="1200">
                <a:solidFill>
                  <a:schemeClr val="bg2"/>
                </a:solidFill>
                <a:latin typeface="Arial" charset="0"/>
                <a:ea typeface="ＭＳ Ｐゴシック" pitchFamily="34" charset="-128"/>
              </a:defRPr>
            </a:lvl3pPr>
            <a:lvl4pPr marL="1600200" indent="-228600">
              <a:spcBef>
                <a:spcPct val="20000"/>
              </a:spcBef>
              <a:buFont typeface="Arial" charset="0"/>
              <a:buChar char="»"/>
              <a:defRPr sz="1200">
                <a:solidFill>
                  <a:schemeClr val="bg2"/>
                </a:solidFill>
                <a:latin typeface="Arial" charset="0"/>
                <a:ea typeface="ＭＳ Ｐゴシック" pitchFamily="34" charset="-128"/>
              </a:defRPr>
            </a:lvl4pPr>
            <a:lvl5pPr marL="2057400" indent="-228600">
              <a:spcBef>
                <a:spcPct val="20000"/>
              </a:spcBef>
              <a:buFont typeface="Wingdings" pitchFamily="2" charset="2"/>
              <a:buChar char=""/>
              <a:defRPr sz="12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9pPr>
          </a:lstStyle>
          <a:p>
            <a:pPr>
              <a:spcBef>
                <a:spcPct val="0"/>
              </a:spcBef>
              <a:buClrTx/>
              <a:buSzTx/>
              <a:buNone/>
              <a:tabLst>
                <a:tab pos="1714500" algn="l"/>
                <a:tab pos="2914650" algn="l"/>
              </a:tabLst>
            </a:pPr>
            <a:r>
              <a:rPr lang="en-US" altLang="en-US" sz="900" dirty="0">
                <a:solidFill>
                  <a:srgbClr val="000000"/>
                </a:solidFill>
                <a:cs typeface="Arial" charset="0"/>
              </a:rPr>
              <a:t>Top 10 </a:t>
            </a:r>
            <a:r>
              <a:rPr lang="en-US" altLang="en-US" sz="900" u="sng" dirty="0">
                <a:solidFill>
                  <a:srgbClr val="000000"/>
                </a:solidFill>
                <a:cs typeface="Arial" charset="0"/>
              </a:rPr>
              <a:t>Current</a:t>
            </a:r>
            <a:r>
              <a:rPr lang="en-US" altLang="en-US" sz="900" dirty="0">
                <a:solidFill>
                  <a:srgbClr val="000000"/>
                </a:solidFill>
                <a:cs typeface="Arial" charset="0"/>
              </a:rPr>
              <a:t> Problems	Less Important </a:t>
            </a:r>
            <a:r>
              <a:rPr lang="en-US" altLang="en-US" sz="900" u="sng" dirty="0">
                <a:solidFill>
                  <a:srgbClr val="000000"/>
                </a:solidFill>
                <a:cs typeface="Arial" charset="0"/>
              </a:rPr>
              <a:t>Current</a:t>
            </a:r>
            <a:r>
              <a:rPr lang="en-US" altLang="en-US" sz="900" dirty="0">
                <a:solidFill>
                  <a:srgbClr val="000000"/>
                </a:solidFill>
                <a:cs typeface="Arial" charset="0"/>
              </a:rPr>
              <a:t> Issues</a:t>
            </a:r>
          </a:p>
        </p:txBody>
      </p:sp>
      <p:sp>
        <p:nvSpPr>
          <p:cNvPr id="17" name="Round Same Side Corner Rectangle 16"/>
          <p:cNvSpPr/>
          <p:nvPr/>
        </p:nvSpPr>
        <p:spPr bwMode="auto">
          <a:xfrm rot="5400000">
            <a:off x="1060299" y="7143651"/>
            <a:ext cx="142015" cy="214527"/>
          </a:xfrm>
          <a:prstGeom prst="round2SameRect">
            <a:avLst>
              <a:gd name="adj1" fmla="val 50000"/>
              <a:gd name="adj2" fmla="val 0"/>
            </a:avLst>
          </a:prstGeom>
          <a:solidFill>
            <a:schemeClr val="accent3"/>
          </a:solidFill>
          <a:ln>
            <a:noFill/>
          </a:ln>
        </p:spPr>
        <p:txBody>
          <a:bodyPr wrap="square" lIns="0" tIns="27432" rIns="0" bIns="27432">
            <a:spAutoFit/>
          </a:bodyPr>
          <a:lstStyle/>
          <a:p>
            <a:pPr algn="ctr">
              <a:defRPr/>
            </a:pPr>
            <a:endParaRPr lang="en-US" sz="900" dirty="0">
              <a:latin typeface="+mn-lt"/>
            </a:endParaRPr>
          </a:p>
        </p:txBody>
      </p:sp>
      <p:sp>
        <p:nvSpPr>
          <p:cNvPr id="25" name="Round Same Side Corner Rectangle 24"/>
          <p:cNvSpPr/>
          <p:nvPr/>
        </p:nvSpPr>
        <p:spPr bwMode="auto">
          <a:xfrm rot="5400000">
            <a:off x="2764022" y="7143651"/>
            <a:ext cx="142015" cy="214527"/>
          </a:xfrm>
          <a:prstGeom prst="round2SameRect">
            <a:avLst>
              <a:gd name="adj1" fmla="val 50000"/>
              <a:gd name="adj2" fmla="val 0"/>
            </a:avLst>
          </a:prstGeom>
          <a:solidFill>
            <a:schemeClr val="accent3">
              <a:lumMod val="40000"/>
              <a:lumOff val="60000"/>
            </a:schemeClr>
          </a:solidFill>
          <a:ln w="6350">
            <a:noFill/>
          </a:ln>
        </p:spPr>
        <p:txBody>
          <a:bodyPr wrap="square" lIns="0" tIns="27432" rIns="0" bIns="27432">
            <a:spAutoFit/>
          </a:bodyPr>
          <a:lstStyle/>
          <a:p>
            <a:pPr algn="ctr">
              <a:defRPr/>
            </a:pPr>
            <a:endParaRPr lang="en-US" sz="900" dirty="0">
              <a:latin typeface="+mn-lt"/>
            </a:endParaRPr>
          </a:p>
        </p:txBody>
      </p:sp>
      <p:sp>
        <p:nvSpPr>
          <p:cNvPr id="26" name="TextBox 25"/>
          <p:cNvSpPr txBox="1"/>
          <p:nvPr/>
        </p:nvSpPr>
        <p:spPr bwMode="gray">
          <a:xfrm>
            <a:off x="5500630"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
        <p:nvSpPr>
          <p:cNvPr id="27" name="Round Same Side Corner Rectangle 26"/>
          <p:cNvSpPr/>
          <p:nvPr/>
        </p:nvSpPr>
        <p:spPr bwMode="auto">
          <a:xfrm rot="5400000">
            <a:off x="5377228" y="7137079"/>
            <a:ext cx="142015" cy="214527"/>
          </a:xfrm>
          <a:prstGeom prst="round2SameRect">
            <a:avLst>
              <a:gd name="adj1" fmla="val 50000"/>
              <a:gd name="adj2" fmla="val 0"/>
            </a:avLst>
          </a:prstGeom>
          <a:solidFill>
            <a:srgbClr val="C3C1B5"/>
          </a:solidFill>
          <a:ln>
            <a:noFill/>
          </a:ln>
        </p:spPr>
        <p:txBody>
          <a:bodyPr wrap="square" lIns="0" tIns="27432" rIns="0" bIns="27432">
            <a:spAutoFit/>
          </a:bodyPr>
          <a:lstStyle/>
          <a:p>
            <a:pPr algn="ctr">
              <a:defRPr/>
            </a:pPr>
            <a:endParaRPr lang="en-US" sz="900" dirty="0">
              <a:latin typeface="+mn-lt"/>
            </a:endParaRPr>
          </a:p>
        </p:txBody>
      </p:sp>
    </p:spTree>
    <p:extLst>
      <p:ext uri="{BB962C8B-B14F-4D97-AF65-F5344CB8AC3E}">
        <p14:creationId xmlns:p14="http://schemas.microsoft.com/office/powerpoint/2010/main" val="1282742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bwMode="gray">
          <a:xfrm>
            <a:off x="457200" y="1333524"/>
            <a:ext cx="9144000" cy="307777"/>
          </a:xfrm>
        </p:spPr>
        <p:txBody>
          <a:bodyPr/>
          <a:lstStyle/>
          <a:p>
            <a:pPr>
              <a:lnSpc>
                <a:spcPct val="100000"/>
              </a:lnSpc>
            </a:pPr>
            <a:r>
              <a:rPr lang="en-US" dirty="0"/>
              <a:t>Problem Scores Across All Issues Evaluated | Current Eaters/Kids In HH</a:t>
            </a:r>
            <a:endParaRPr lang="en-US" sz="1600" dirty="0"/>
          </a:p>
        </p:txBody>
      </p:sp>
      <p:sp>
        <p:nvSpPr>
          <p:cNvPr id="20"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19</a:t>
            </a:fld>
            <a:endParaRPr lang="en-US" dirty="0">
              <a:solidFill>
                <a:srgbClr val="FFFFFF"/>
              </a:solidFill>
            </a:endParaRPr>
          </a:p>
        </p:txBody>
      </p:sp>
      <p:graphicFrame>
        <p:nvGraphicFramePr>
          <p:cNvPr id="21" name="Object 36"/>
          <p:cNvGraphicFramePr>
            <a:graphicFrameLocks noChangeAspect="1"/>
          </p:cNvGraphicFramePr>
          <p:nvPr>
            <p:extLst>
              <p:ext uri="{D42A27DB-BD31-4B8C-83A1-F6EECF244321}">
                <p14:modId xmlns:p14="http://schemas.microsoft.com/office/powerpoint/2010/main" val="3147845854"/>
              </p:ext>
            </p:extLst>
          </p:nvPr>
        </p:nvGraphicFramePr>
        <p:xfrm>
          <a:off x="3116170" y="1949046"/>
          <a:ext cx="2631602" cy="4922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116080035"/>
              </p:ext>
            </p:extLst>
          </p:nvPr>
        </p:nvGraphicFramePr>
        <p:xfrm>
          <a:off x="245661" y="1944120"/>
          <a:ext cx="2900782" cy="4936080"/>
        </p:xfrm>
        <a:graphic>
          <a:graphicData uri="http://schemas.openxmlformats.org/drawingml/2006/table">
            <a:tbl>
              <a:tblPr/>
              <a:tblGrid>
                <a:gridCol w="2900782">
                  <a:extLst>
                    <a:ext uri="{9D8B030D-6E8A-4147-A177-3AD203B41FA5}">
                      <a16:colId xmlns:a16="http://schemas.microsoft.com/office/drawing/2014/main" val="20000"/>
                    </a:ext>
                  </a:extLst>
                </a:gridCol>
              </a:tblGrid>
              <a:tr h="411340">
                <a:tc>
                  <a:txBody>
                    <a:bodyPr/>
                    <a:lstStyle/>
                    <a:p>
                      <a:pPr algn="r" fontAlgn="ctr"/>
                      <a:r>
                        <a:rPr lang="en-US" sz="1000" b="0" i="0" u="none" strike="noStrike" dirty="0">
                          <a:solidFill>
                            <a:srgbClr val="000000"/>
                          </a:solidFill>
                          <a:latin typeface="Arial" pitchFamily="34" charset="0"/>
                          <a:cs typeface="Arial" pitchFamily="34" charset="0"/>
                        </a:rPr>
                        <a:t>Frozen fish may contain artificial or </a:t>
                      </a:r>
                      <a:br>
                        <a:rPr lang="en-US" sz="1000" b="0" i="0" u="none" strike="noStrike" dirty="0">
                          <a:solidFill>
                            <a:srgbClr val="000000"/>
                          </a:solidFill>
                          <a:latin typeface="Arial" pitchFamily="34" charset="0"/>
                          <a:cs typeface="Arial" pitchFamily="34" charset="0"/>
                        </a:rPr>
                      </a:br>
                      <a:r>
                        <a:rPr lang="en-US" sz="1000" b="0" i="0" u="none" strike="noStrike" dirty="0">
                          <a:solidFill>
                            <a:srgbClr val="000000"/>
                          </a:solidFill>
                          <a:latin typeface="Arial" pitchFamily="34" charset="0"/>
                          <a:cs typeface="Arial" pitchFamily="34" charset="0"/>
                        </a:rPr>
                        <a:t>chemical preservatives/additives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11340">
                <a:tc>
                  <a:txBody>
                    <a:bodyPr/>
                    <a:lstStyle/>
                    <a:p>
                      <a:pPr algn="r" fontAlgn="ctr"/>
                      <a:r>
                        <a:rPr lang="en-US" sz="1000" b="0" i="0" u="none" strike="noStrike" dirty="0">
                          <a:solidFill>
                            <a:srgbClr val="000000"/>
                          </a:solidFill>
                          <a:latin typeface="Arial" pitchFamily="34" charset="0"/>
                          <a:cs typeface="Arial" pitchFamily="34" charset="0"/>
                        </a:rPr>
                        <a:t>Breaded/battered frozen fish too </a:t>
                      </a:r>
                      <a:br>
                        <a:rPr lang="en-US" sz="1000" b="0" i="0" u="none" strike="noStrike" dirty="0">
                          <a:solidFill>
                            <a:srgbClr val="000000"/>
                          </a:solidFill>
                          <a:latin typeface="Arial" pitchFamily="34" charset="0"/>
                          <a:cs typeface="Arial" pitchFamily="34" charset="0"/>
                        </a:rPr>
                      </a:br>
                      <a:r>
                        <a:rPr lang="en-US" sz="1000" b="0" i="0" u="none" strike="noStrike" dirty="0">
                          <a:solidFill>
                            <a:srgbClr val="000000"/>
                          </a:solidFill>
                          <a:latin typeface="Arial" pitchFamily="34" charset="0"/>
                          <a:cs typeface="Arial" pitchFamily="34" charset="0"/>
                        </a:rPr>
                        <a:t>processed/not good for you</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11340">
                <a:tc>
                  <a:txBody>
                    <a:bodyPr/>
                    <a:lstStyle/>
                    <a:p>
                      <a:pPr algn="r" fontAlgn="ctr"/>
                      <a:r>
                        <a:rPr lang="en-US" sz="1000" b="0" i="0" u="none" strike="noStrike" dirty="0">
                          <a:solidFill>
                            <a:srgbClr val="000000"/>
                          </a:solidFill>
                          <a:latin typeface="Arial" pitchFamily="34" charset="0"/>
                          <a:cs typeface="Arial" pitchFamily="34" charset="0"/>
                        </a:rPr>
                        <a:t>Commercial fishing leads to over fishing/</a:t>
                      </a:r>
                      <a:br>
                        <a:rPr lang="en-US" sz="1000" b="0" i="0" u="none" strike="noStrike" dirty="0">
                          <a:solidFill>
                            <a:srgbClr val="000000"/>
                          </a:solidFill>
                          <a:latin typeface="Arial" pitchFamily="34" charset="0"/>
                          <a:cs typeface="Arial" pitchFamily="34" charset="0"/>
                        </a:rPr>
                      </a:br>
                      <a:r>
                        <a:rPr lang="en-US" sz="1000" b="0" i="0" u="none" strike="noStrike" dirty="0">
                          <a:solidFill>
                            <a:srgbClr val="000000"/>
                          </a:solidFill>
                          <a:latin typeface="Arial" pitchFamily="34" charset="0"/>
                          <a:cs typeface="Arial" pitchFamily="34" charset="0"/>
                        </a:rPr>
                        <a:t>unwanted bycatch/habitat damage</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11340">
                <a:tc>
                  <a:txBody>
                    <a:bodyPr/>
                    <a:lstStyle/>
                    <a:p>
                      <a:pPr algn="r" fontAlgn="ctr"/>
                      <a:r>
                        <a:rPr lang="en-US" sz="1000" b="0" i="0" u="none" strike="noStrike" dirty="0">
                          <a:solidFill>
                            <a:srgbClr val="000000"/>
                          </a:solidFill>
                          <a:latin typeface="Arial" pitchFamily="34" charset="0"/>
                          <a:cs typeface="Arial" pitchFamily="34" charset="0"/>
                        </a:rPr>
                        <a:t>Because of the economy &amp; Covid, </a:t>
                      </a:r>
                      <a:br>
                        <a:rPr lang="en-US" sz="1000" b="0" i="0" u="none" strike="noStrike" dirty="0">
                          <a:solidFill>
                            <a:srgbClr val="000000"/>
                          </a:solidFill>
                          <a:latin typeface="Arial" pitchFamily="34" charset="0"/>
                          <a:cs typeface="Arial" pitchFamily="34" charset="0"/>
                        </a:rPr>
                      </a:br>
                      <a:r>
                        <a:rPr lang="en-US" sz="1000" b="0" i="0" u="none" strike="noStrike" dirty="0">
                          <a:solidFill>
                            <a:srgbClr val="000000"/>
                          </a:solidFill>
                          <a:latin typeface="Arial" pitchFamily="34" charset="0"/>
                          <a:cs typeface="Arial" pitchFamily="34" charset="0"/>
                        </a:rPr>
                        <a:t>reduced eating out/ordering in</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11340">
                <a:tc>
                  <a:txBody>
                    <a:bodyPr/>
                    <a:lstStyle/>
                    <a:p>
                      <a:pPr algn="r" fontAlgn="ctr"/>
                      <a:r>
                        <a:rPr lang="en-US" sz="1000" b="0" i="0" u="none" strike="noStrike" dirty="0">
                          <a:solidFill>
                            <a:srgbClr val="000000"/>
                          </a:solidFill>
                          <a:latin typeface="Arial" pitchFamily="34" charset="0"/>
                          <a:cs typeface="Arial" pitchFamily="34" charset="0"/>
                        </a:rPr>
                        <a:t>Wild caught fish often has high mercury levels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11340">
                <a:tc>
                  <a:txBody>
                    <a:bodyPr/>
                    <a:lstStyle/>
                    <a:p>
                      <a:pPr algn="r" fontAlgn="ctr"/>
                      <a:r>
                        <a:rPr lang="en-US" sz="1000" b="0" i="0" u="none" strike="noStrike" dirty="0">
                          <a:solidFill>
                            <a:srgbClr val="000000"/>
                          </a:solidFill>
                          <a:latin typeface="Arial" pitchFamily="34" charset="0"/>
                          <a:cs typeface="Arial" pitchFamily="34" charset="0"/>
                        </a:rPr>
                        <a:t>Not sure if caught in a sustainable manner</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11340">
                <a:tc>
                  <a:txBody>
                    <a:bodyPr/>
                    <a:lstStyle/>
                    <a:p>
                      <a:pPr algn="r" fontAlgn="ctr"/>
                      <a:r>
                        <a:rPr lang="en-US" sz="1000" b="0" i="0" u="none" strike="noStrike" dirty="0">
                          <a:solidFill>
                            <a:srgbClr val="000000"/>
                          </a:solidFill>
                          <a:latin typeface="Arial" pitchFamily="34" charset="0"/>
                          <a:cs typeface="Arial" pitchFamily="34" charset="0"/>
                        </a:rPr>
                        <a:t>Prefer other types of fish, such as salmon</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11340">
                <a:tc>
                  <a:txBody>
                    <a:bodyPr/>
                    <a:lstStyle/>
                    <a:p>
                      <a:pPr algn="r" fontAlgn="ctr"/>
                      <a:r>
                        <a:rPr lang="en-US" sz="1000" b="0" i="0" u="none" strike="noStrike" dirty="0">
                          <a:solidFill>
                            <a:srgbClr val="000000"/>
                          </a:solidFill>
                          <a:latin typeface="Arial" pitchFamily="34" charset="0"/>
                          <a:cs typeface="Arial" pitchFamily="34" charset="0"/>
                        </a:rPr>
                        <a:t>Most breaded/battered fish fillets and </a:t>
                      </a:r>
                      <a:br>
                        <a:rPr lang="en-US" sz="1000" b="0" i="0" u="none" strike="noStrike" dirty="0">
                          <a:solidFill>
                            <a:srgbClr val="000000"/>
                          </a:solidFill>
                          <a:latin typeface="Arial" pitchFamily="34" charset="0"/>
                          <a:cs typeface="Arial" pitchFamily="34" charset="0"/>
                        </a:rPr>
                      </a:br>
                      <a:r>
                        <a:rPr lang="en-US" sz="1000" b="0" i="0" u="none" strike="noStrike" dirty="0">
                          <a:solidFill>
                            <a:srgbClr val="000000"/>
                          </a:solidFill>
                          <a:latin typeface="Arial" pitchFamily="34" charset="0"/>
                          <a:cs typeface="Arial" pitchFamily="34" charset="0"/>
                        </a:rPr>
                        <a:t>sandwiches made with Cod/not with WAP</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11340">
                <a:tc>
                  <a:txBody>
                    <a:bodyPr/>
                    <a:lstStyle/>
                    <a:p>
                      <a:pPr algn="r" fontAlgn="ctr"/>
                      <a:r>
                        <a:rPr lang="en-US" sz="1000" b="0" i="0" u="none" strike="noStrike" dirty="0">
                          <a:solidFill>
                            <a:srgbClr val="000000"/>
                          </a:solidFill>
                          <a:latin typeface="Arial" pitchFamily="34" charset="0"/>
                          <a:cs typeface="Arial" pitchFamily="34" charset="0"/>
                        </a:rPr>
                        <a:t>Not sure which brands of frozen breaded/battered fish fillets or fish sticks made w/ WAP</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11340">
                <a:tc>
                  <a:txBody>
                    <a:bodyPr/>
                    <a:lstStyle/>
                    <a:p>
                      <a:pPr algn="r" fontAlgn="ctr"/>
                      <a:r>
                        <a:rPr lang="en-US" sz="1000" b="0" i="0" u="none" strike="noStrike" dirty="0">
                          <a:solidFill>
                            <a:srgbClr val="000000"/>
                          </a:solidFill>
                          <a:latin typeface="Arial" pitchFamily="34" charset="0"/>
                          <a:cs typeface="Arial" pitchFamily="34" charset="0"/>
                        </a:rPr>
                        <a:t>My children prefer chicken nuggets over fish sticks</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411340">
                <a:tc>
                  <a:txBody>
                    <a:bodyPr/>
                    <a:lstStyle/>
                    <a:p>
                      <a:pPr algn="r" fontAlgn="ctr"/>
                      <a:r>
                        <a:rPr lang="en-US" sz="1000" b="0" i="0" u="none" strike="noStrike" dirty="0">
                          <a:solidFill>
                            <a:srgbClr val="000000"/>
                          </a:solidFill>
                          <a:latin typeface="Arial" pitchFamily="34" charset="0"/>
                          <a:cs typeface="Arial" pitchFamily="34" charset="0"/>
                        </a:rPr>
                        <a:t>Don’t like that WAP can come from China</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411340">
                <a:tc>
                  <a:txBody>
                    <a:bodyPr/>
                    <a:lstStyle/>
                    <a:p>
                      <a:pPr algn="r" fontAlgn="ctr"/>
                      <a:r>
                        <a:rPr lang="en-US" sz="1000" b="0" i="0" u="none" strike="noStrike" dirty="0">
                          <a:solidFill>
                            <a:srgbClr val="000000"/>
                          </a:solidFill>
                          <a:latin typeface="Arial" pitchFamily="34" charset="0"/>
                          <a:cs typeface="Arial" pitchFamily="34" charset="0"/>
                        </a:rPr>
                        <a:t>Not sure if really wild caught</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bl>
          </a:graphicData>
        </a:graphic>
      </p:graphicFrame>
      <p:graphicFrame>
        <p:nvGraphicFramePr>
          <p:cNvPr id="38" name="Object 36"/>
          <p:cNvGraphicFramePr>
            <a:graphicFrameLocks noChangeAspect="1"/>
          </p:cNvGraphicFramePr>
          <p:nvPr>
            <p:extLst>
              <p:ext uri="{D42A27DB-BD31-4B8C-83A1-F6EECF244321}">
                <p14:modId xmlns:p14="http://schemas.microsoft.com/office/powerpoint/2010/main" val="2260573709"/>
              </p:ext>
            </p:extLst>
          </p:nvPr>
        </p:nvGraphicFramePr>
        <p:xfrm>
          <a:off x="8321975" y="1949046"/>
          <a:ext cx="2631602" cy="4922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333260818"/>
              </p:ext>
            </p:extLst>
          </p:nvPr>
        </p:nvGraphicFramePr>
        <p:xfrm>
          <a:off x="5260743" y="1944120"/>
          <a:ext cx="3091311" cy="4936080"/>
        </p:xfrm>
        <a:graphic>
          <a:graphicData uri="http://schemas.openxmlformats.org/drawingml/2006/table">
            <a:tbl>
              <a:tblPr/>
              <a:tblGrid>
                <a:gridCol w="3091311">
                  <a:extLst>
                    <a:ext uri="{9D8B030D-6E8A-4147-A177-3AD203B41FA5}">
                      <a16:colId xmlns:a16="http://schemas.microsoft.com/office/drawing/2014/main" val="20000"/>
                    </a:ext>
                  </a:extLst>
                </a:gridCol>
              </a:tblGrid>
              <a:tr h="411340">
                <a:tc>
                  <a:txBody>
                    <a:bodyPr/>
                    <a:lstStyle/>
                    <a:p>
                      <a:pPr algn="r" fontAlgn="ctr"/>
                      <a:r>
                        <a:rPr lang="en-US" sz="1000" b="0" i="0" u="none" strike="noStrike" dirty="0">
                          <a:solidFill>
                            <a:srgbClr val="000000"/>
                          </a:solidFill>
                          <a:latin typeface="Arial" pitchFamily="34" charset="0"/>
                          <a:cs typeface="Arial" pitchFamily="34" charset="0"/>
                        </a:rPr>
                        <a:t>Never see it on restaurant menus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11340">
                <a:tc>
                  <a:txBody>
                    <a:bodyPr/>
                    <a:lstStyle/>
                    <a:p>
                      <a:pPr algn="r" fontAlgn="ctr"/>
                      <a:r>
                        <a:rPr lang="en-US" sz="1000" b="0" i="0" u="none" strike="noStrike" dirty="0">
                          <a:solidFill>
                            <a:srgbClr val="000000"/>
                          </a:solidFill>
                          <a:latin typeface="Arial" pitchFamily="34" charset="0"/>
                          <a:cs typeface="Arial" pitchFamily="34" charset="0"/>
                        </a:rPr>
                        <a:t>Too expensive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11340">
                <a:tc>
                  <a:txBody>
                    <a:bodyPr/>
                    <a:lstStyle/>
                    <a:p>
                      <a:pPr algn="r" fontAlgn="ctr"/>
                      <a:r>
                        <a:rPr lang="en-US" sz="1000" b="0" i="0" u="none" strike="noStrike" dirty="0">
                          <a:solidFill>
                            <a:srgbClr val="000000"/>
                          </a:solidFill>
                          <a:latin typeface="Arial" pitchFamily="34" charset="0"/>
                          <a:cs typeface="Arial" pitchFamily="34" charset="0"/>
                        </a:rPr>
                        <a:t>Not sure it is really a product of Alaska</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11340">
                <a:tc>
                  <a:txBody>
                    <a:bodyPr/>
                    <a:lstStyle/>
                    <a:p>
                      <a:pPr algn="r" fontAlgn="ctr"/>
                      <a:r>
                        <a:rPr lang="en-US" sz="1000" b="0" i="0" u="none" strike="noStrike" dirty="0">
                          <a:solidFill>
                            <a:srgbClr val="000000"/>
                          </a:solidFill>
                          <a:latin typeface="Arial" pitchFamily="34" charset="0"/>
                          <a:cs typeface="Arial" pitchFamily="34" charset="0"/>
                        </a:rPr>
                        <a:t>Prefer other white fish, such as cod, tilapia, flounder</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11340">
                <a:tc>
                  <a:txBody>
                    <a:bodyPr/>
                    <a:lstStyle/>
                    <a:p>
                      <a:pPr algn="r" fontAlgn="ctr"/>
                      <a:r>
                        <a:rPr lang="en-US" sz="1000" b="0" i="0" u="none" strike="noStrike" dirty="0">
                          <a:solidFill>
                            <a:srgbClr val="000000"/>
                          </a:solidFill>
                          <a:latin typeface="Arial" pitchFamily="34" charset="0"/>
                          <a:cs typeface="Arial" pitchFamily="34" charset="0"/>
                        </a:rPr>
                        <a:t>More price sensitive when buying groceries </a:t>
                      </a:r>
                      <a:br>
                        <a:rPr lang="en-US" sz="1000" b="0" i="0" u="none" strike="noStrike" dirty="0">
                          <a:solidFill>
                            <a:srgbClr val="000000"/>
                          </a:solidFill>
                          <a:latin typeface="Arial" pitchFamily="34" charset="0"/>
                          <a:cs typeface="Arial" pitchFamily="34" charset="0"/>
                        </a:rPr>
                      </a:br>
                      <a:r>
                        <a:rPr lang="en-US" sz="1000" b="0" i="0" u="none" strike="noStrike" dirty="0">
                          <a:solidFill>
                            <a:srgbClr val="000000"/>
                          </a:solidFill>
                          <a:latin typeface="Arial" pitchFamily="34" charset="0"/>
                          <a:cs typeface="Arial" pitchFamily="34" charset="0"/>
                        </a:rPr>
                        <a:t>including fish due to inflation/economy</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11340">
                <a:tc>
                  <a:txBody>
                    <a:bodyPr/>
                    <a:lstStyle/>
                    <a:p>
                      <a:pPr algn="r" fontAlgn="ctr"/>
                      <a:r>
                        <a:rPr lang="en-US" sz="1000" b="0" i="0" u="none" strike="noStrike" dirty="0">
                          <a:solidFill>
                            <a:srgbClr val="000000"/>
                          </a:solidFill>
                          <a:latin typeface="Arial" pitchFamily="34" charset="0"/>
                          <a:cs typeface="Arial" pitchFamily="34" charset="0"/>
                        </a:rPr>
                        <a:t>Too cheap/inferior to other white fish</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11340">
                <a:tc>
                  <a:txBody>
                    <a:bodyPr/>
                    <a:lstStyle/>
                    <a:p>
                      <a:pPr algn="r" fontAlgn="ctr"/>
                      <a:r>
                        <a:rPr lang="en-US" sz="1000" b="0" i="0" u="none" strike="noStrike" dirty="0">
                          <a:solidFill>
                            <a:srgbClr val="000000"/>
                          </a:solidFill>
                          <a:latin typeface="Arial" pitchFamily="34" charset="0"/>
                          <a:cs typeface="Arial" pitchFamily="34" charset="0"/>
                        </a:rPr>
                        <a:t>Some members of HH will not eat fish</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11340">
                <a:tc>
                  <a:txBody>
                    <a:bodyPr/>
                    <a:lstStyle/>
                    <a:p>
                      <a:pPr algn="r" fontAlgn="ctr"/>
                      <a:r>
                        <a:rPr lang="en-US" sz="1000" b="0" i="0" u="none" strike="noStrike" dirty="0">
                          <a:solidFill>
                            <a:srgbClr val="000000"/>
                          </a:solidFill>
                          <a:latin typeface="Arial" pitchFamily="34" charset="0"/>
                          <a:cs typeface="Arial" pitchFamily="34" charset="0"/>
                        </a:rPr>
                        <a:t>Don’t know where to purchase/order it</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11340">
                <a:tc>
                  <a:txBody>
                    <a:bodyPr/>
                    <a:lstStyle/>
                    <a:p>
                      <a:pPr algn="r" fontAlgn="ctr"/>
                      <a:r>
                        <a:rPr lang="en-US" sz="1000" b="0" i="0" u="none" strike="noStrike" dirty="0">
                          <a:solidFill>
                            <a:srgbClr val="000000"/>
                          </a:solidFill>
                          <a:latin typeface="Arial" pitchFamily="34" charset="0"/>
                          <a:cs typeface="Arial" pitchFamily="34" charset="0"/>
                        </a:rPr>
                        <a:t>Prefer organic fish</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11340">
                <a:tc>
                  <a:txBody>
                    <a:bodyPr/>
                    <a:lstStyle/>
                    <a:p>
                      <a:pPr algn="r" fontAlgn="ctr"/>
                      <a:r>
                        <a:rPr lang="en-US" sz="1000" b="0" i="0" u="none" strike="noStrike" dirty="0">
                          <a:solidFill>
                            <a:srgbClr val="000000"/>
                          </a:solidFill>
                          <a:latin typeface="Arial" pitchFamily="34" charset="0"/>
                          <a:cs typeface="Arial" pitchFamily="34" charset="0"/>
                        </a:rPr>
                        <a:t>Not a high quality fish</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411340">
                <a:tc>
                  <a:txBody>
                    <a:bodyPr/>
                    <a:lstStyle/>
                    <a:p>
                      <a:pPr algn="r" fontAlgn="ctr"/>
                      <a:r>
                        <a:rPr lang="en-US" sz="1000" b="0" i="0" u="none" strike="noStrike" dirty="0">
                          <a:solidFill>
                            <a:srgbClr val="000000"/>
                          </a:solidFill>
                          <a:latin typeface="Arial" pitchFamily="34" charset="0"/>
                          <a:cs typeface="Arial" pitchFamily="34" charset="0"/>
                        </a:rPr>
                        <a:t>Inferior quality as compared to cod</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411340">
                <a:tc>
                  <a:txBody>
                    <a:bodyPr/>
                    <a:lstStyle/>
                    <a:p>
                      <a:pPr algn="r" fontAlgn="ctr"/>
                      <a:r>
                        <a:rPr lang="en-US" sz="1000" b="0" i="0" u="none" strike="noStrike" dirty="0">
                          <a:solidFill>
                            <a:srgbClr val="000000"/>
                          </a:solidFill>
                          <a:latin typeface="Arial" pitchFamily="34" charset="0"/>
                          <a:cs typeface="Arial" pitchFamily="34" charset="0"/>
                        </a:rPr>
                        <a:t>Prefer plain (unbreaded) fish as is a healthier choice</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44" name="TextBox 43"/>
          <p:cNvSpPr txBox="1">
            <a:spLocks noChangeArrowheads="1"/>
          </p:cNvSpPr>
          <p:nvPr/>
        </p:nvSpPr>
        <p:spPr bwMode="auto">
          <a:xfrm>
            <a:off x="1175467" y="7140997"/>
            <a:ext cx="3465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5000"/>
              </a:spcBef>
              <a:buClr>
                <a:srgbClr val="021E3C"/>
              </a:buClr>
              <a:buSzPct val="90000"/>
              <a:buChar char="•"/>
              <a:defRPr sz="1600">
                <a:solidFill>
                  <a:schemeClr val="bg2"/>
                </a:solidFill>
                <a:latin typeface="Arial" charset="0"/>
                <a:ea typeface="ＭＳ Ｐゴシック" pitchFamily="34" charset="-128"/>
              </a:defRPr>
            </a:lvl1pPr>
            <a:lvl2pPr marL="742950" indent="-285750">
              <a:lnSpc>
                <a:spcPct val="95000"/>
              </a:lnSpc>
              <a:spcBef>
                <a:spcPct val="30000"/>
              </a:spcBef>
              <a:buFont typeface="Arial" charset="0"/>
              <a:buChar char="—"/>
              <a:defRPr sz="1400">
                <a:solidFill>
                  <a:schemeClr val="bg2"/>
                </a:solidFill>
                <a:latin typeface="Arial" charset="0"/>
                <a:ea typeface="ＭＳ Ｐゴシック" pitchFamily="34" charset="-128"/>
              </a:defRPr>
            </a:lvl2pPr>
            <a:lvl3pPr marL="1143000" indent="-228600">
              <a:lnSpc>
                <a:spcPct val="90000"/>
              </a:lnSpc>
              <a:spcBef>
                <a:spcPct val="25000"/>
              </a:spcBef>
              <a:buSzPct val="100000"/>
              <a:buFont typeface="Arial" charset="0"/>
              <a:buChar char="–"/>
              <a:defRPr sz="1200">
                <a:solidFill>
                  <a:schemeClr val="bg2"/>
                </a:solidFill>
                <a:latin typeface="Arial" charset="0"/>
                <a:ea typeface="ＭＳ Ｐゴシック" pitchFamily="34" charset="-128"/>
              </a:defRPr>
            </a:lvl3pPr>
            <a:lvl4pPr marL="1600200" indent="-228600">
              <a:spcBef>
                <a:spcPct val="20000"/>
              </a:spcBef>
              <a:buFont typeface="Arial" charset="0"/>
              <a:buChar char="»"/>
              <a:defRPr sz="1200">
                <a:solidFill>
                  <a:schemeClr val="bg2"/>
                </a:solidFill>
                <a:latin typeface="Arial" charset="0"/>
                <a:ea typeface="ＭＳ Ｐゴシック" pitchFamily="34" charset="-128"/>
              </a:defRPr>
            </a:lvl4pPr>
            <a:lvl5pPr marL="2057400" indent="-228600">
              <a:spcBef>
                <a:spcPct val="20000"/>
              </a:spcBef>
              <a:buFont typeface="Wingdings" pitchFamily="2" charset="2"/>
              <a:buChar char=""/>
              <a:defRPr sz="12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9pPr>
          </a:lstStyle>
          <a:p>
            <a:pPr>
              <a:spcBef>
                <a:spcPct val="0"/>
              </a:spcBef>
              <a:buClrTx/>
              <a:buSzTx/>
              <a:buNone/>
              <a:tabLst>
                <a:tab pos="1714500" algn="l"/>
                <a:tab pos="2914650" algn="l"/>
              </a:tabLst>
            </a:pPr>
            <a:r>
              <a:rPr lang="en-US" altLang="en-US" sz="900" dirty="0">
                <a:solidFill>
                  <a:srgbClr val="000000"/>
                </a:solidFill>
                <a:cs typeface="Arial" charset="0"/>
              </a:rPr>
              <a:t>Top 10 </a:t>
            </a:r>
            <a:r>
              <a:rPr lang="en-US" altLang="en-US" sz="900" u="sng" dirty="0">
                <a:solidFill>
                  <a:srgbClr val="000000"/>
                </a:solidFill>
                <a:cs typeface="Arial" charset="0"/>
              </a:rPr>
              <a:t>Current</a:t>
            </a:r>
            <a:r>
              <a:rPr lang="en-US" altLang="en-US" sz="900" dirty="0">
                <a:solidFill>
                  <a:srgbClr val="000000"/>
                </a:solidFill>
                <a:cs typeface="Arial" charset="0"/>
              </a:rPr>
              <a:t> Problems	Less Important </a:t>
            </a:r>
            <a:r>
              <a:rPr lang="en-US" altLang="en-US" sz="900" u="sng" dirty="0">
                <a:solidFill>
                  <a:srgbClr val="000000"/>
                </a:solidFill>
                <a:cs typeface="Arial" charset="0"/>
              </a:rPr>
              <a:t>Current</a:t>
            </a:r>
            <a:r>
              <a:rPr lang="en-US" altLang="en-US" sz="900" dirty="0">
                <a:solidFill>
                  <a:srgbClr val="000000"/>
                </a:solidFill>
                <a:cs typeface="Arial" charset="0"/>
              </a:rPr>
              <a:t> Issues</a:t>
            </a:r>
          </a:p>
        </p:txBody>
      </p:sp>
      <p:sp>
        <p:nvSpPr>
          <p:cNvPr id="45" name="Round Same Side Corner Rectangle 44"/>
          <p:cNvSpPr/>
          <p:nvPr/>
        </p:nvSpPr>
        <p:spPr bwMode="auto">
          <a:xfrm rot="5400000">
            <a:off x="1060299" y="7143651"/>
            <a:ext cx="142015" cy="214527"/>
          </a:xfrm>
          <a:prstGeom prst="round2SameRect">
            <a:avLst>
              <a:gd name="adj1" fmla="val 50000"/>
              <a:gd name="adj2" fmla="val 0"/>
            </a:avLst>
          </a:prstGeom>
          <a:solidFill>
            <a:schemeClr val="accent3"/>
          </a:solidFill>
          <a:ln>
            <a:noFill/>
          </a:ln>
        </p:spPr>
        <p:txBody>
          <a:bodyPr wrap="square" lIns="0" tIns="27432" rIns="0" bIns="27432">
            <a:spAutoFit/>
          </a:bodyPr>
          <a:lstStyle/>
          <a:p>
            <a:pPr algn="ctr">
              <a:defRPr/>
            </a:pPr>
            <a:endParaRPr lang="en-US" sz="900" dirty="0">
              <a:latin typeface="+mn-lt"/>
            </a:endParaRPr>
          </a:p>
        </p:txBody>
      </p:sp>
      <p:sp>
        <p:nvSpPr>
          <p:cNvPr id="46" name="Round Same Side Corner Rectangle 45"/>
          <p:cNvSpPr/>
          <p:nvPr/>
        </p:nvSpPr>
        <p:spPr bwMode="auto">
          <a:xfrm rot="5400000">
            <a:off x="2764022" y="7143651"/>
            <a:ext cx="142015" cy="214527"/>
          </a:xfrm>
          <a:prstGeom prst="round2SameRect">
            <a:avLst>
              <a:gd name="adj1" fmla="val 50000"/>
              <a:gd name="adj2" fmla="val 0"/>
            </a:avLst>
          </a:prstGeom>
          <a:solidFill>
            <a:schemeClr val="accent3">
              <a:lumMod val="40000"/>
              <a:lumOff val="60000"/>
            </a:schemeClr>
          </a:solidFill>
          <a:ln w="6350">
            <a:noFill/>
          </a:ln>
        </p:spPr>
        <p:txBody>
          <a:bodyPr wrap="square" lIns="0" tIns="27432" rIns="0" bIns="27432">
            <a:spAutoFit/>
          </a:bodyPr>
          <a:lstStyle/>
          <a:p>
            <a:pPr algn="ctr">
              <a:defRPr/>
            </a:pPr>
            <a:endParaRPr lang="en-US" sz="900" dirty="0">
              <a:latin typeface="+mn-lt"/>
            </a:endParaRPr>
          </a:p>
        </p:txBody>
      </p:sp>
      <p:sp>
        <p:nvSpPr>
          <p:cNvPr id="15" name="Rectangle 28"/>
          <p:cNvSpPr>
            <a:spLocks noChangeArrowheads="1"/>
          </p:cNvSpPr>
          <p:nvPr/>
        </p:nvSpPr>
        <p:spPr bwMode="auto">
          <a:xfrm>
            <a:off x="8932248" y="6802127"/>
            <a:ext cx="48423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(Cont’d)</a:t>
            </a:r>
          </a:p>
        </p:txBody>
      </p:sp>
      <p:sp>
        <p:nvSpPr>
          <p:cNvPr id="12" name="TextBox 11"/>
          <p:cNvSpPr txBox="1"/>
          <p:nvPr/>
        </p:nvSpPr>
        <p:spPr bwMode="gray">
          <a:xfrm>
            <a:off x="5500630"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
        <p:nvSpPr>
          <p:cNvPr id="16" name="Round Same Side Corner Rectangle 15"/>
          <p:cNvSpPr/>
          <p:nvPr/>
        </p:nvSpPr>
        <p:spPr bwMode="auto">
          <a:xfrm rot="5400000">
            <a:off x="5377228" y="7137079"/>
            <a:ext cx="142015" cy="214527"/>
          </a:xfrm>
          <a:prstGeom prst="round2SameRect">
            <a:avLst>
              <a:gd name="adj1" fmla="val 50000"/>
              <a:gd name="adj2" fmla="val 0"/>
            </a:avLst>
          </a:prstGeom>
          <a:solidFill>
            <a:srgbClr val="C3C1B5"/>
          </a:solidFill>
          <a:ln>
            <a:noFill/>
          </a:ln>
        </p:spPr>
        <p:txBody>
          <a:bodyPr wrap="square" lIns="0" tIns="27432" rIns="0" bIns="27432">
            <a:spAutoFit/>
          </a:bodyPr>
          <a:lstStyle/>
          <a:p>
            <a:pPr algn="ctr">
              <a:defRPr/>
            </a:pPr>
            <a:endParaRPr lang="en-US" sz="900" dirty="0">
              <a:latin typeface="+mn-lt"/>
            </a:endParaRPr>
          </a:p>
        </p:txBody>
      </p:sp>
    </p:spTree>
    <p:extLst>
      <p:ext uri="{BB962C8B-B14F-4D97-AF65-F5344CB8AC3E}">
        <p14:creationId xmlns:p14="http://schemas.microsoft.com/office/powerpoint/2010/main" val="128274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p:nvPr>
        </p:nvSpPr>
        <p:spPr>
          <a:xfrm>
            <a:off x="429905" y="0"/>
            <a:ext cx="9144000" cy="1051560"/>
          </a:xfrm>
          <a:noFill/>
        </p:spPr>
        <p:txBody>
          <a:bodyPr/>
          <a:lstStyle/>
          <a:p>
            <a:r>
              <a:rPr lang="en-US" sz="2400" dirty="0"/>
              <a:t>Background &amp; Objectives</a:t>
            </a:r>
          </a:p>
        </p:txBody>
      </p:sp>
      <p:sp>
        <p:nvSpPr>
          <p:cNvPr id="4" name="Slide Number Placeholder 3"/>
          <p:cNvSpPr>
            <a:spLocks noGrp="1"/>
          </p:cNvSpPr>
          <p:nvPr>
            <p:ph type="sldNum" sz="quarter" idx="12"/>
          </p:nvPr>
        </p:nvSpPr>
        <p:spPr bwMode="gray"/>
        <p:txBody>
          <a:bodyPr/>
          <a:lstStyle/>
          <a:p>
            <a:fld id="{45315111-7069-4786-91A8-96C54E96A951}" type="slidenum">
              <a:rPr lang="en-US" smtClean="0"/>
              <a:pPr/>
              <a:t>2</a:t>
            </a:fld>
            <a:endParaRPr lang="en-US" dirty="0"/>
          </a:p>
        </p:txBody>
      </p:sp>
      <p:sp>
        <p:nvSpPr>
          <p:cNvPr id="10" name="Content Placeholder 6"/>
          <p:cNvSpPr txBox="1">
            <a:spLocks/>
          </p:cNvSpPr>
          <p:nvPr/>
        </p:nvSpPr>
        <p:spPr bwMode="gray">
          <a:xfrm>
            <a:off x="457200" y="1543357"/>
            <a:ext cx="9144000" cy="5776461"/>
          </a:xfrm>
          <a:prstGeom prst="rect">
            <a:avLst/>
          </a:prstGeom>
        </p:spPr>
        <p:txBody>
          <a:bodyPr vert="horz" lIns="0" tIns="0" rIns="0" bIns="0" rtlCol="0">
            <a:noAutofit/>
          </a:bodyPr>
          <a:lstStyle/>
          <a:p>
            <a:pPr marL="233363" lvl="0">
              <a:spcAft>
                <a:spcPts val="1800"/>
              </a:spcAft>
            </a:pPr>
            <a:r>
              <a:rPr lang="en-US" dirty="0">
                <a:solidFill>
                  <a:schemeClr val="accent2"/>
                </a:solidFill>
                <a:latin typeface="Arial" pitchFamily="34" charset="0"/>
                <a:cs typeface="Arial" pitchFamily="34" charset="0"/>
              </a:rPr>
              <a:t>The </a:t>
            </a:r>
            <a:r>
              <a:rPr lang="en-US" b="1" dirty="0">
                <a:solidFill>
                  <a:schemeClr val="accent2"/>
                </a:solidFill>
                <a:latin typeface="Arial" pitchFamily="34" charset="0"/>
                <a:cs typeface="Arial" pitchFamily="34" charset="0"/>
              </a:rPr>
              <a:t>Association of Genuine Alaska Pollock Producers (GAPP) </a:t>
            </a:r>
            <a:r>
              <a:rPr lang="en-US" dirty="0">
                <a:solidFill>
                  <a:schemeClr val="accent2"/>
                </a:solidFill>
                <a:latin typeface="Arial" pitchFamily="34" charset="0"/>
                <a:cs typeface="Arial" pitchFamily="34" charset="0"/>
              </a:rPr>
              <a:t>is interested in better understanding the key barriers to Wild Alaska Pollock consumption among the following key seafood consumers:</a:t>
            </a:r>
          </a:p>
          <a:p>
            <a:pPr marL="233363" lvl="0">
              <a:spcAft>
                <a:spcPts val="1800"/>
              </a:spcAft>
            </a:pPr>
            <a:endParaRPr lang="en-US" dirty="0">
              <a:solidFill>
                <a:schemeClr val="accent2"/>
              </a:solidFill>
              <a:latin typeface="Arial" pitchFamily="34" charset="0"/>
              <a:cs typeface="Arial" pitchFamily="34" charset="0"/>
            </a:endParaRPr>
          </a:p>
          <a:p>
            <a:pPr marL="233363" lvl="0">
              <a:spcAft>
                <a:spcPts val="1800"/>
              </a:spcAft>
            </a:pPr>
            <a:endParaRPr lang="en-US" dirty="0">
              <a:solidFill>
                <a:schemeClr val="accent2"/>
              </a:solidFill>
              <a:latin typeface="Arial" pitchFamily="34" charset="0"/>
              <a:cs typeface="Arial" pitchFamily="34" charset="0"/>
            </a:endParaRPr>
          </a:p>
          <a:p>
            <a:pPr marL="233363" lvl="0">
              <a:spcAft>
                <a:spcPts val="1800"/>
              </a:spcAft>
            </a:pPr>
            <a:r>
              <a:rPr lang="en-US" dirty="0">
                <a:solidFill>
                  <a:schemeClr val="accent2"/>
                </a:solidFill>
                <a:latin typeface="Arial" pitchFamily="34" charset="0"/>
                <a:cs typeface="Arial" pitchFamily="34" charset="0"/>
              </a:rPr>
              <a:t>Quantitative research was conducted to identify &amp; prioritize key barriers.</a:t>
            </a:r>
          </a:p>
          <a:p>
            <a:pPr marL="682625" lvl="1" indent="-228600">
              <a:spcAft>
                <a:spcPts val="1800"/>
              </a:spcAft>
              <a:buClr>
                <a:schemeClr val="accent2"/>
              </a:buClr>
              <a:buFont typeface="Arial" pitchFamily="34" charset="0"/>
              <a:buChar char="–"/>
            </a:pPr>
            <a:r>
              <a:rPr kumimoji="0" lang="en-US" sz="1800" i="0" u="none" strike="noStrike" kern="1200" cap="none" spc="0" normalizeH="0" baseline="0" noProof="0" dirty="0">
                <a:ln>
                  <a:noFill/>
                </a:ln>
                <a:solidFill>
                  <a:schemeClr val="accent1"/>
                </a:solidFill>
                <a:effectLst/>
                <a:uLnTx/>
                <a:uFillTx/>
                <a:latin typeface="Arial" pitchFamily="34" charset="0"/>
                <a:cs typeface="Arial" pitchFamily="34" charset="0"/>
              </a:rPr>
              <a:t>Results will </a:t>
            </a:r>
            <a:r>
              <a:rPr lang="en-US" sz="1800" dirty="0">
                <a:solidFill>
                  <a:schemeClr val="accent1"/>
                </a:solidFill>
                <a:latin typeface="Arial" pitchFamily="34" charset="0"/>
                <a:cs typeface="Arial" pitchFamily="34" charset="0"/>
              </a:rPr>
              <a:t>identify which key communication and marketing levers </a:t>
            </a:r>
            <a:r>
              <a:rPr kumimoji="0" lang="en-US" sz="1800" i="0" u="none" strike="noStrike" kern="1200" cap="none" spc="0" normalizeH="0" baseline="0" noProof="0" dirty="0">
                <a:ln>
                  <a:noFill/>
                </a:ln>
                <a:solidFill>
                  <a:schemeClr val="accent1"/>
                </a:solidFill>
                <a:effectLst/>
                <a:uLnTx/>
                <a:uFillTx/>
                <a:latin typeface="Arial" pitchFamily="34" charset="0"/>
                <a:cs typeface="Arial" pitchFamily="34" charset="0"/>
              </a:rPr>
              <a:t>to</a:t>
            </a:r>
            <a:r>
              <a:rPr kumimoji="0" lang="en-US" sz="1800" i="0" u="none" strike="noStrike" kern="1200" cap="none" spc="0" normalizeH="0" noProof="0" dirty="0">
                <a:ln>
                  <a:noFill/>
                </a:ln>
                <a:solidFill>
                  <a:schemeClr val="accent1"/>
                </a:solidFill>
                <a:effectLst/>
                <a:uLnTx/>
                <a:uFillTx/>
                <a:latin typeface="Arial" pitchFamily="34" charset="0"/>
                <a:cs typeface="Arial" pitchFamily="34" charset="0"/>
              </a:rPr>
              <a:t> pull </a:t>
            </a:r>
            <a:br>
              <a:rPr kumimoji="0" lang="en-US" sz="1800" i="0" u="none" strike="noStrike" kern="1200" cap="none" spc="0" normalizeH="0" noProof="0" dirty="0">
                <a:ln>
                  <a:noFill/>
                </a:ln>
                <a:solidFill>
                  <a:schemeClr val="accent1"/>
                </a:solidFill>
                <a:effectLst/>
                <a:uLnTx/>
                <a:uFillTx/>
                <a:latin typeface="Arial" pitchFamily="34" charset="0"/>
                <a:cs typeface="Arial" pitchFamily="34" charset="0"/>
              </a:rPr>
            </a:br>
            <a:r>
              <a:rPr kumimoji="0" lang="en-US" sz="1800" i="0" u="none" strike="noStrike" kern="1200" cap="none" spc="0" normalizeH="0" noProof="0" dirty="0">
                <a:ln>
                  <a:noFill/>
                </a:ln>
                <a:solidFill>
                  <a:schemeClr val="accent1"/>
                </a:solidFill>
                <a:effectLst/>
                <a:uLnTx/>
                <a:uFillTx/>
                <a:latin typeface="Arial" pitchFamily="34" charset="0"/>
                <a:cs typeface="Arial" pitchFamily="34" charset="0"/>
              </a:rPr>
              <a:t>in order to drive trial, re-engage lapsed users and increase usage among</a:t>
            </a:r>
            <a:br>
              <a:rPr kumimoji="0" lang="en-US" sz="1800" i="0" u="none" strike="noStrike" kern="1200" cap="none" spc="0" normalizeH="0" noProof="0" dirty="0">
                <a:ln>
                  <a:noFill/>
                </a:ln>
                <a:solidFill>
                  <a:schemeClr val="accent1"/>
                </a:solidFill>
                <a:effectLst/>
                <a:uLnTx/>
                <a:uFillTx/>
                <a:latin typeface="Arial" pitchFamily="34" charset="0"/>
                <a:cs typeface="Arial" pitchFamily="34" charset="0"/>
              </a:rPr>
            </a:br>
            <a:r>
              <a:rPr kumimoji="0" lang="en-US" sz="1800" i="0" u="none" strike="noStrike" kern="1200" cap="none" spc="0" normalizeH="0" noProof="0" dirty="0">
                <a:ln>
                  <a:noFill/>
                </a:ln>
                <a:solidFill>
                  <a:schemeClr val="accent1"/>
                </a:solidFill>
                <a:effectLst/>
                <a:uLnTx/>
                <a:uFillTx/>
                <a:latin typeface="Arial" pitchFamily="34" charset="0"/>
                <a:cs typeface="Arial" pitchFamily="34" charset="0"/>
              </a:rPr>
              <a:t>current customers.</a:t>
            </a:r>
            <a:r>
              <a:rPr lang="en-US" sz="1800" dirty="0">
                <a:solidFill>
                  <a:schemeClr val="accent1"/>
                </a:solidFill>
                <a:latin typeface="Arial" pitchFamily="34" charset="0"/>
                <a:cs typeface="Arial" pitchFamily="34" charset="0"/>
              </a:rPr>
              <a:t> </a:t>
            </a:r>
            <a:endParaRPr lang="en-US" dirty="0">
              <a:solidFill>
                <a:schemeClr val="accent2"/>
              </a:solidFill>
              <a:latin typeface="Arial" pitchFamily="34" charset="0"/>
              <a:cs typeface="Arial" pitchFamily="34" charset="0"/>
            </a:endParaRPr>
          </a:p>
          <a:p>
            <a:pPr marL="233363" lvl="0">
              <a:spcAft>
                <a:spcPts val="1800"/>
              </a:spcAft>
            </a:pPr>
            <a:r>
              <a:rPr lang="en-US" dirty="0">
                <a:solidFill>
                  <a:schemeClr val="accent2"/>
                </a:solidFill>
                <a:latin typeface="Arial" pitchFamily="34" charset="0"/>
                <a:cs typeface="Arial" pitchFamily="34" charset="0"/>
              </a:rPr>
              <a:t>An online survey was conducted among 750 fish eaters (excluding “shellfish only” and/or “pouch/can only” consumers):</a:t>
            </a:r>
          </a:p>
          <a:p>
            <a:pPr marL="233363" lvl="0">
              <a:spcAft>
                <a:spcPts val="1800"/>
              </a:spcAft>
            </a:pPr>
            <a:endParaRPr lang="en-US" dirty="0">
              <a:solidFill>
                <a:schemeClr val="accent2"/>
              </a:solidFill>
              <a:latin typeface="Arial" pitchFamily="34" charset="0"/>
              <a:cs typeface="Arial" pitchFamily="34" charset="0"/>
            </a:endParaRPr>
          </a:p>
          <a:p>
            <a:pPr marL="233363" lvl="0">
              <a:spcAft>
                <a:spcPts val="1800"/>
              </a:spcAft>
            </a:pPr>
            <a:endParaRPr lang="en-US" sz="100" dirty="0">
              <a:solidFill>
                <a:schemeClr val="accent2"/>
              </a:solidFill>
              <a:latin typeface="Arial" pitchFamily="34" charset="0"/>
              <a:cs typeface="Arial" pitchFamily="34" charset="0"/>
            </a:endParaRPr>
          </a:p>
          <a:p>
            <a:pPr marL="3087688" lvl="1" indent="-177800">
              <a:spcAft>
                <a:spcPts val="1800"/>
              </a:spcAft>
              <a:buClr>
                <a:schemeClr val="accent2"/>
              </a:buClr>
              <a:buFont typeface="Arial" pitchFamily="34" charset="0"/>
              <a:buChar char="–"/>
            </a:pPr>
            <a:r>
              <a:rPr lang="en-US" sz="1200" dirty="0">
                <a:solidFill>
                  <a:schemeClr val="accent1"/>
                </a:solidFill>
                <a:latin typeface="Arial" pitchFamily="34" charset="0"/>
                <a:cs typeface="Arial" pitchFamily="34" charset="0"/>
              </a:rPr>
              <a:t>162 current eaters with kids &lt;18 in HH</a:t>
            </a:r>
          </a:p>
        </p:txBody>
      </p:sp>
      <p:graphicFrame>
        <p:nvGraphicFramePr>
          <p:cNvPr id="5" name="Table 4"/>
          <p:cNvGraphicFramePr>
            <a:graphicFrameLocks noGrp="1"/>
          </p:cNvGraphicFramePr>
          <p:nvPr>
            <p:extLst>
              <p:ext uri="{D42A27DB-BD31-4B8C-83A1-F6EECF244321}">
                <p14:modId xmlns:p14="http://schemas.microsoft.com/office/powerpoint/2010/main" val="3121052388"/>
              </p:ext>
            </p:extLst>
          </p:nvPr>
        </p:nvGraphicFramePr>
        <p:xfrm>
          <a:off x="537210" y="2624883"/>
          <a:ext cx="9361170" cy="843280"/>
        </p:xfrm>
        <a:graphic>
          <a:graphicData uri="http://schemas.openxmlformats.org/drawingml/2006/table">
            <a:tbl>
              <a:tblPr>
                <a:tableStyleId>{5C22544A-7EE6-4342-B048-85BDC9FD1C3A}</a:tableStyleId>
              </a:tblPr>
              <a:tblGrid>
                <a:gridCol w="4511930">
                  <a:extLst>
                    <a:ext uri="{9D8B030D-6E8A-4147-A177-3AD203B41FA5}">
                      <a16:colId xmlns:a16="http://schemas.microsoft.com/office/drawing/2014/main" val="20000"/>
                    </a:ext>
                  </a:extLst>
                </a:gridCol>
                <a:gridCol w="4849240">
                  <a:extLst>
                    <a:ext uri="{9D8B030D-6E8A-4147-A177-3AD203B41FA5}">
                      <a16:colId xmlns:a16="http://schemas.microsoft.com/office/drawing/2014/main" val="20001"/>
                    </a:ext>
                  </a:extLst>
                </a:gridCol>
              </a:tblGrid>
              <a:tr h="236904">
                <a:tc>
                  <a:txBody>
                    <a:bodyPr/>
                    <a:lstStyle/>
                    <a:p>
                      <a:pPr marL="403225" marR="0" lvl="1" indent="-233363" algn="ctr" defTabSz="1018824" rtl="0" eaLnBrk="1" latinLnBrk="0" hangingPunct="1">
                        <a:lnSpc>
                          <a:spcPct val="100000"/>
                        </a:lnSpc>
                        <a:spcBef>
                          <a:spcPts val="0"/>
                        </a:spcBef>
                        <a:spcAft>
                          <a:spcPts val="600"/>
                        </a:spcAft>
                        <a:buClr>
                          <a:schemeClr val="accent2"/>
                        </a:buClr>
                        <a:buFont typeface="Wingdings" pitchFamily="2" charset="2"/>
                        <a:buChar char="ü"/>
                        <a:tabLst/>
                      </a:pPr>
                      <a:r>
                        <a:rPr lang="en-US" sz="1400" b="0" u="none" kern="1200" dirty="0">
                          <a:solidFill>
                            <a:schemeClr val="accent1"/>
                          </a:solidFill>
                          <a:latin typeface="Arial" pitchFamily="34" charset="0"/>
                          <a:ea typeface="+mn-ea"/>
                          <a:cs typeface="Arial" pitchFamily="34" charset="0"/>
                        </a:rPr>
                        <a:t>Aware non-Wild Alaska Pollock triers</a:t>
                      </a:r>
                    </a:p>
                    <a:p>
                      <a:pPr marL="403225" marR="0" lvl="1" indent="-233363" algn="ctr" defTabSz="1018824" rtl="0" eaLnBrk="1" latinLnBrk="0" hangingPunct="1">
                        <a:lnSpc>
                          <a:spcPct val="100000"/>
                        </a:lnSpc>
                        <a:spcBef>
                          <a:spcPts val="0"/>
                        </a:spcBef>
                        <a:spcAft>
                          <a:spcPts val="600"/>
                        </a:spcAft>
                        <a:buClr>
                          <a:schemeClr val="accent2"/>
                        </a:buClr>
                        <a:buFont typeface="Wingdings" pitchFamily="2" charset="2"/>
                        <a:buChar char="ü"/>
                        <a:tabLst/>
                      </a:pPr>
                      <a:r>
                        <a:rPr lang="en-US" sz="1400" b="0" u="none" kern="1200" dirty="0">
                          <a:solidFill>
                            <a:schemeClr val="accent1"/>
                          </a:solidFill>
                          <a:latin typeface="Arial" pitchFamily="34" charset="0"/>
                          <a:ea typeface="+mn-ea"/>
                          <a:cs typeface="Arial" pitchFamily="34" charset="0"/>
                        </a:rPr>
                        <a:t>Lapsed Wild Alaska Pollock eaters</a:t>
                      </a:r>
                    </a:p>
                    <a:p>
                      <a:pPr marL="403225" marR="0" lvl="1" indent="-233363" algn="ctr" defTabSz="1018824" rtl="0" eaLnBrk="1" latinLnBrk="0" hangingPunct="1">
                        <a:lnSpc>
                          <a:spcPct val="100000"/>
                        </a:lnSpc>
                        <a:spcBef>
                          <a:spcPts val="0"/>
                        </a:spcBef>
                        <a:spcAft>
                          <a:spcPts val="600"/>
                        </a:spcAft>
                        <a:buClr>
                          <a:schemeClr val="accent2"/>
                        </a:buClr>
                        <a:buFont typeface="Wingdings" pitchFamily="2" charset="2"/>
                        <a:buChar char="ü"/>
                        <a:tabLst/>
                      </a:pPr>
                      <a:r>
                        <a:rPr lang="en-US" sz="1400" b="0" u="none" kern="1200" dirty="0">
                          <a:solidFill>
                            <a:schemeClr val="accent1"/>
                          </a:solidFill>
                          <a:latin typeface="Arial" pitchFamily="34" charset="0"/>
                          <a:ea typeface="+mn-ea"/>
                          <a:cs typeface="Arial" pitchFamily="34" charset="0"/>
                        </a:rPr>
                        <a:t>Current Wild Alaska Pollock eaters</a:t>
                      </a:r>
                      <a:endParaRPr lang="en-US" sz="1400" b="1" u="sng" kern="1200" dirty="0">
                        <a:solidFill>
                          <a:schemeClr val="accent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lnSpc>
                          <a:spcPct val="100000"/>
                        </a:lnSpc>
                        <a:spcBef>
                          <a:spcPts val="200"/>
                        </a:spcBef>
                        <a:spcAft>
                          <a:spcPts val="600"/>
                        </a:spcAft>
                        <a:buClr>
                          <a:schemeClr val="accent2"/>
                        </a:buClr>
                        <a:buFont typeface="Symbol" pitchFamily="18" charset="2"/>
                        <a:buNone/>
                        <a:tabLst/>
                      </a:pPr>
                      <a:r>
                        <a:rPr lang="en-US" sz="1400" b="0" i="1" dirty="0">
                          <a:solidFill>
                            <a:schemeClr val="tx1"/>
                          </a:solidFill>
                          <a:latin typeface="Arial" pitchFamily="34" charset="0"/>
                          <a:ea typeface="Calibri"/>
                          <a:cs typeface="Arial" pitchFamily="34" charset="0"/>
                        </a:rPr>
                        <a:t>identify key </a:t>
                      </a:r>
                      <a:r>
                        <a:rPr lang="en-US" sz="1400" b="0" i="1" dirty="0">
                          <a:solidFill>
                            <a:srgbClr val="FF0000"/>
                          </a:solidFill>
                          <a:latin typeface="Arial" pitchFamily="34" charset="0"/>
                          <a:ea typeface="Calibri"/>
                          <a:cs typeface="Arial" pitchFamily="34" charset="0"/>
                        </a:rPr>
                        <a:t>barriers</a:t>
                      </a:r>
                      <a:r>
                        <a:rPr lang="en-US" sz="1400" b="0" i="1" dirty="0">
                          <a:solidFill>
                            <a:schemeClr val="tx1"/>
                          </a:solidFill>
                          <a:latin typeface="Arial" pitchFamily="34" charset="0"/>
                          <a:ea typeface="Calibri"/>
                          <a:cs typeface="Arial" pitchFamily="34" charset="0"/>
                        </a:rPr>
                        <a:t> to </a:t>
                      </a:r>
                      <a:r>
                        <a:rPr lang="en-US" sz="1400" b="1" i="1" u="sng" dirty="0">
                          <a:solidFill>
                            <a:schemeClr val="tx1"/>
                          </a:solidFill>
                          <a:latin typeface="Arial" pitchFamily="34" charset="0"/>
                          <a:ea typeface="Calibri"/>
                          <a:cs typeface="Arial" pitchFamily="34" charset="0"/>
                        </a:rPr>
                        <a:t>trial</a:t>
                      </a:r>
                      <a:r>
                        <a:rPr lang="en-US" sz="1400" b="1" i="1" dirty="0">
                          <a:solidFill>
                            <a:schemeClr val="tx1"/>
                          </a:solidFill>
                          <a:latin typeface="Arial" pitchFamily="34" charset="0"/>
                          <a:ea typeface="Calibri"/>
                          <a:cs typeface="Arial" pitchFamily="34" charset="0"/>
                        </a:rPr>
                        <a:t> </a:t>
                      </a:r>
                    </a:p>
                    <a:p>
                      <a:pPr marL="0" marR="0" indent="0" algn="ctr">
                        <a:lnSpc>
                          <a:spcPct val="100000"/>
                        </a:lnSpc>
                        <a:spcBef>
                          <a:spcPts val="200"/>
                        </a:spcBef>
                        <a:spcAft>
                          <a:spcPts val="600"/>
                        </a:spcAft>
                        <a:buClr>
                          <a:schemeClr val="accent2"/>
                        </a:buClr>
                        <a:buFont typeface="Symbol" pitchFamily="18" charset="2"/>
                        <a:buNone/>
                        <a:tabLst/>
                      </a:pPr>
                      <a:r>
                        <a:rPr lang="en-US" sz="1400" b="0" i="1" dirty="0">
                          <a:solidFill>
                            <a:schemeClr val="tx1"/>
                          </a:solidFill>
                          <a:latin typeface="Arial" pitchFamily="34" charset="0"/>
                          <a:ea typeface="Calibri"/>
                          <a:cs typeface="Arial" pitchFamily="34" charset="0"/>
                        </a:rPr>
                        <a:t>identify key </a:t>
                      </a:r>
                      <a:r>
                        <a:rPr lang="en-US" sz="1400" b="0" i="1" dirty="0">
                          <a:solidFill>
                            <a:srgbClr val="FF0000"/>
                          </a:solidFill>
                          <a:latin typeface="Arial" pitchFamily="34" charset="0"/>
                          <a:ea typeface="Calibri"/>
                          <a:cs typeface="Arial" pitchFamily="34" charset="0"/>
                        </a:rPr>
                        <a:t>barriers</a:t>
                      </a:r>
                      <a:r>
                        <a:rPr lang="en-US" sz="1400" b="0" i="1" dirty="0">
                          <a:solidFill>
                            <a:schemeClr val="tx1"/>
                          </a:solidFill>
                          <a:latin typeface="Arial" pitchFamily="34" charset="0"/>
                          <a:ea typeface="Calibri"/>
                          <a:cs typeface="Arial" pitchFamily="34" charset="0"/>
                        </a:rPr>
                        <a:t> to </a:t>
                      </a:r>
                      <a:r>
                        <a:rPr lang="en-US" sz="1400" b="1" i="1" u="sng" dirty="0">
                          <a:solidFill>
                            <a:schemeClr val="tx1"/>
                          </a:solidFill>
                          <a:latin typeface="Arial" pitchFamily="34" charset="0"/>
                          <a:ea typeface="Calibri"/>
                          <a:cs typeface="Arial" pitchFamily="34" charset="0"/>
                        </a:rPr>
                        <a:t>usage</a:t>
                      </a:r>
                    </a:p>
                    <a:p>
                      <a:pPr marL="0" marR="0" indent="0" algn="ctr">
                        <a:lnSpc>
                          <a:spcPct val="100000"/>
                        </a:lnSpc>
                        <a:spcBef>
                          <a:spcPts val="200"/>
                        </a:spcBef>
                        <a:spcAft>
                          <a:spcPts val="600"/>
                        </a:spcAft>
                        <a:buClr>
                          <a:schemeClr val="accent2"/>
                        </a:buClr>
                        <a:buFont typeface="Symbol" pitchFamily="18" charset="2"/>
                        <a:buNone/>
                        <a:tabLst/>
                      </a:pPr>
                      <a:r>
                        <a:rPr lang="en-US" sz="1400" b="0" i="1" u="none" dirty="0">
                          <a:solidFill>
                            <a:schemeClr val="tx1"/>
                          </a:solidFill>
                          <a:latin typeface="Arial" pitchFamily="34" charset="0"/>
                          <a:ea typeface="Calibri"/>
                          <a:cs typeface="Arial" pitchFamily="34" charset="0"/>
                        </a:rPr>
                        <a:t>identify key </a:t>
                      </a:r>
                      <a:r>
                        <a:rPr lang="en-US" sz="1400" b="0" i="1" u="none" dirty="0">
                          <a:solidFill>
                            <a:srgbClr val="FF0000"/>
                          </a:solidFill>
                          <a:latin typeface="Arial" pitchFamily="34" charset="0"/>
                          <a:ea typeface="Calibri"/>
                          <a:cs typeface="Arial" pitchFamily="34" charset="0"/>
                        </a:rPr>
                        <a:t>barriers</a:t>
                      </a:r>
                      <a:r>
                        <a:rPr lang="en-US" sz="1400" b="0" i="1" u="none" dirty="0">
                          <a:solidFill>
                            <a:schemeClr val="tx1"/>
                          </a:solidFill>
                          <a:latin typeface="Arial" pitchFamily="34" charset="0"/>
                          <a:ea typeface="Calibri"/>
                          <a:cs typeface="Arial" pitchFamily="34" charset="0"/>
                        </a:rPr>
                        <a:t> to </a:t>
                      </a:r>
                      <a:r>
                        <a:rPr lang="en-US" sz="1400" b="1" i="1" u="sng" dirty="0">
                          <a:solidFill>
                            <a:schemeClr val="tx1"/>
                          </a:solidFill>
                          <a:latin typeface="Arial" pitchFamily="34" charset="0"/>
                          <a:ea typeface="Calibri"/>
                          <a:cs typeface="Arial" pitchFamily="34" charset="0"/>
                        </a:rPr>
                        <a:t>increased usage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3" name="Straight Arrow Connector 2">
            <a:extLst>
              <a:ext uri="{FF2B5EF4-FFF2-40B4-BE49-F238E27FC236}">
                <a16:creationId xmlns:a16="http://schemas.microsoft.com/office/drawing/2014/main" id="{C8553DE1-94EB-46A1-A3B3-A8BFAF811AF5}"/>
              </a:ext>
            </a:extLst>
          </p:cNvPr>
          <p:cNvCxnSpPr>
            <a:cxnSpLocks/>
          </p:cNvCxnSpPr>
          <p:nvPr/>
        </p:nvCxnSpPr>
        <p:spPr>
          <a:xfrm>
            <a:off x="4581148" y="2721903"/>
            <a:ext cx="116814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B7E9C7A-003A-42F7-BD49-26E9C54EF465}"/>
              </a:ext>
            </a:extLst>
          </p:cNvPr>
          <p:cNvCxnSpPr/>
          <p:nvPr/>
        </p:nvCxnSpPr>
        <p:spPr>
          <a:xfrm>
            <a:off x="4560570" y="3011383"/>
            <a:ext cx="118872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D833B67-A45A-4577-8B4E-929522C3B492}"/>
              </a:ext>
            </a:extLst>
          </p:cNvPr>
          <p:cNvCxnSpPr/>
          <p:nvPr/>
        </p:nvCxnSpPr>
        <p:spPr>
          <a:xfrm>
            <a:off x="4546858" y="3307650"/>
            <a:ext cx="118872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27519733"/>
              </p:ext>
            </p:extLst>
          </p:nvPr>
        </p:nvGraphicFramePr>
        <p:xfrm>
          <a:off x="2727735" y="6088979"/>
          <a:ext cx="5341609" cy="792480"/>
        </p:xfrm>
        <a:graphic>
          <a:graphicData uri="http://schemas.openxmlformats.org/drawingml/2006/table">
            <a:tbl>
              <a:tblPr>
                <a:tableStyleId>{5C22544A-7EE6-4342-B048-85BDC9FD1C3A}</a:tableStyleId>
              </a:tblPr>
              <a:tblGrid>
                <a:gridCol w="5341609">
                  <a:extLst>
                    <a:ext uri="{9D8B030D-6E8A-4147-A177-3AD203B41FA5}">
                      <a16:colId xmlns:a16="http://schemas.microsoft.com/office/drawing/2014/main" val="20000"/>
                    </a:ext>
                  </a:extLst>
                </a:gridCol>
              </a:tblGrid>
              <a:tr h="236904">
                <a:tc>
                  <a:txBody>
                    <a:bodyPr/>
                    <a:lstStyle/>
                    <a:p>
                      <a:pPr marL="403225" marR="0" lvl="1" indent="-233363" algn="l" defTabSz="1018824" rtl="0" eaLnBrk="1" latinLnBrk="0" hangingPunct="1">
                        <a:lnSpc>
                          <a:spcPct val="100000"/>
                        </a:lnSpc>
                        <a:spcBef>
                          <a:spcPts val="0"/>
                        </a:spcBef>
                        <a:spcAft>
                          <a:spcPts val="600"/>
                        </a:spcAft>
                        <a:buClr>
                          <a:schemeClr val="accent2"/>
                        </a:buClr>
                        <a:buFont typeface="Arial" pitchFamily="34" charset="0"/>
                        <a:buChar char="►"/>
                        <a:tabLst/>
                      </a:pPr>
                      <a:r>
                        <a:rPr lang="en-US" sz="1400" b="0" i="1" u="none" kern="1200" dirty="0">
                          <a:solidFill>
                            <a:schemeClr val="accent1"/>
                          </a:solidFill>
                          <a:latin typeface="Arial" pitchFamily="34" charset="0"/>
                          <a:ea typeface="+mn-ea"/>
                          <a:cs typeface="Arial" pitchFamily="34" charset="0"/>
                        </a:rPr>
                        <a:t>150 aware non-Wild Alaska Pollock triers</a:t>
                      </a:r>
                    </a:p>
                    <a:p>
                      <a:pPr marL="403225" marR="0" lvl="1" indent="-233363" algn="l" defTabSz="1018824" rtl="0" eaLnBrk="1" latinLnBrk="0" hangingPunct="1">
                        <a:lnSpc>
                          <a:spcPct val="100000"/>
                        </a:lnSpc>
                        <a:spcBef>
                          <a:spcPts val="0"/>
                        </a:spcBef>
                        <a:spcAft>
                          <a:spcPts val="600"/>
                        </a:spcAft>
                        <a:buClr>
                          <a:schemeClr val="accent2"/>
                        </a:buClr>
                        <a:buFont typeface="Arial" pitchFamily="34" charset="0"/>
                        <a:buChar char="►"/>
                        <a:tabLst/>
                      </a:pPr>
                      <a:r>
                        <a:rPr lang="en-US" sz="1400" b="0" i="1" u="none" kern="1200" dirty="0">
                          <a:solidFill>
                            <a:schemeClr val="accent1"/>
                          </a:solidFill>
                          <a:latin typeface="Arial" pitchFamily="34" charset="0"/>
                          <a:ea typeface="+mn-ea"/>
                          <a:cs typeface="Arial" pitchFamily="34" charset="0"/>
                        </a:rPr>
                        <a:t>250 lapsed Wild Alaska Pollock eaters </a:t>
                      </a:r>
                      <a:r>
                        <a:rPr lang="en-US" sz="1200" b="0" i="1" u="none" kern="1200" dirty="0">
                          <a:solidFill>
                            <a:schemeClr val="accent1"/>
                          </a:solidFill>
                          <a:latin typeface="Arial" pitchFamily="34" charset="0"/>
                          <a:ea typeface="+mn-ea"/>
                          <a:cs typeface="Arial" pitchFamily="34" charset="0"/>
                        </a:rPr>
                        <a:t>(Tried, But Not P3M)</a:t>
                      </a:r>
                      <a:endParaRPr lang="en-US" sz="1400" b="0" i="1" u="none" kern="1200" dirty="0">
                        <a:solidFill>
                          <a:schemeClr val="accent1"/>
                        </a:solidFill>
                        <a:latin typeface="Arial" pitchFamily="34" charset="0"/>
                        <a:ea typeface="+mn-ea"/>
                        <a:cs typeface="Arial" pitchFamily="34" charset="0"/>
                      </a:endParaRPr>
                    </a:p>
                    <a:p>
                      <a:pPr marL="403225" marR="0" lvl="1" indent="-233363" algn="l" defTabSz="1018824" rtl="0" eaLnBrk="1" latinLnBrk="0" hangingPunct="1">
                        <a:lnSpc>
                          <a:spcPct val="100000"/>
                        </a:lnSpc>
                        <a:spcBef>
                          <a:spcPts val="0"/>
                        </a:spcBef>
                        <a:spcAft>
                          <a:spcPts val="600"/>
                        </a:spcAft>
                        <a:buClr>
                          <a:schemeClr val="accent2"/>
                        </a:buClr>
                        <a:buFont typeface="Arial" pitchFamily="34" charset="0"/>
                        <a:buChar char="►"/>
                        <a:tabLst/>
                      </a:pPr>
                      <a:r>
                        <a:rPr lang="en-US" sz="1400" b="0" i="1" u="none" kern="1200" dirty="0">
                          <a:solidFill>
                            <a:schemeClr val="accent1"/>
                          </a:solidFill>
                          <a:latin typeface="Arial" pitchFamily="34" charset="0"/>
                          <a:ea typeface="+mn-ea"/>
                          <a:cs typeface="Arial" pitchFamily="34" charset="0"/>
                        </a:rPr>
                        <a:t>350 current Wild Alaska Pollock eaters </a:t>
                      </a:r>
                      <a:r>
                        <a:rPr lang="en-US" sz="1200" b="0" i="1" u="none" kern="1200" dirty="0">
                          <a:solidFill>
                            <a:schemeClr val="accent1"/>
                          </a:solidFill>
                          <a:latin typeface="Arial" pitchFamily="34" charset="0"/>
                          <a:ea typeface="+mn-ea"/>
                          <a:cs typeface="Arial" pitchFamily="34" charset="0"/>
                        </a:rPr>
                        <a:t>(P3M)</a:t>
                      </a:r>
                      <a:endParaRPr lang="en-US" sz="1400" b="1" i="1" u="sng" kern="1200" dirty="0">
                        <a:solidFill>
                          <a:schemeClr val="accent1"/>
                        </a:solidFill>
                        <a:latin typeface="Arial" pitchFamily="34" charset="0"/>
                        <a:ea typeface="+mn-ea"/>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4910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bwMode="gray">
          <a:xfrm>
            <a:off x="315306" y="1276490"/>
            <a:ext cx="9601200" cy="553998"/>
          </a:xfrm>
        </p:spPr>
        <p:txBody>
          <a:bodyPr/>
          <a:lstStyle/>
          <a:p>
            <a:pPr>
              <a:lnSpc>
                <a:spcPct val="100000"/>
              </a:lnSpc>
            </a:pPr>
            <a:r>
              <a:rPr lang="en-US" dirty="0"/>
              <a:t>Problem Scores Across All Issues Evaluated | Current Eaters/Kids In HH</a:t>
            </a:r>
            <a:br>
              <a:rPr lang="en-US" dirty="0"/>
            </a:br>
            <a:r>
              <a:rPr lang="en-US" sz="1600" dirty="0"/>
              <a:t>(Cont’d)</a:t>
            </a:r>
          </a:p>
        </p:txBody>
      </p:sp>
      <p:sp>
        <p:nvSpPr>
          <p:cNvPr id="20"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20</a:t>
            </a:fld>
            <a:endParaRPr lang="en-US" dirty="0">
              <a:solidFill>
                <a:srgbClr val="FFFFFF"/>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482592677"/>
              </p:ext>
            </p:extLst>
          </p:nvPr>
        </p:nvGraphicFramePr>
        <p:xfrm>
          <a:off x="380621" y="1957874"/>
          <a:ext cx="3524184" cy="4984001"/>
        </p:xfrm>
        <a:graphic>
          <a:graphicData uri="http://schemas.openxmlformats.org/drawingml/2006/table">
            <a:tbl>
              <a:tblPr/>
              <a:tblGrid>
                <a:gridCol w="3524184">
                  <a:extLst>
                    <a:ext uri="{9D8B030D-6E8A-4147-A177-3AD203B41FA5}">
                      <a16:colId xmlns:a16="http://schemas.microsoft.com/office/drawing/2014/main" val="20000"/>
                    </a:ext>
                  </a:extLst>
                </a:gridCol>
              </a:tblGrid>
              <a:tr h="453091">
                <a:tc>
                  <a:txBody>
                    <a:bodyPr/>
                    <a:lstStyle/>
                    <a:p>
                      <a:pPr algn="r" fontAlgn="ctr"/>
                      <a:r>
                        <a:rPr lang="en-US" sz="1000" b="0" i="0" u="none" strike="noStrike" dirty="0">
                          <a:solidFill>
                            <a:srgbClr val="000000"/>
                          </a:solidFill>
                          <a:latin typeface="Arial"/>
                        </a:rPr>
                        <a:t>Wild Alaska Pollock doesn’t have many health benefits</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53091">
                <a:tc>
                  <a:txBody>
                    <a:bodyPr/>
                    <a:lstStyle/>
                    <a:p>
                      <a:pPr algn="r" fontAlgn="ctr"/>
                      <a:r>
                        <a:rPr lang="en-US" sz="1000" b="0" i="0" u="none" strike="noStrike" dirty="0">
                          <a:solidFill>
                            <a:srgbClr val="000000"/>
                          </a:solidFill>
                          <a:latin typeface="Arial"/>
                        </a:rPr>
                        <a:t>Too difficult to cook/prepare</a:t>
                      </a: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453091">
                <a:tc>
                  <a:txBody>
                    <a:bodyPr/>
                    <a:lstStyle/>
                    <a:p>
                      <a:pPr algn="r" fontAlgn="ctr"/>
                      <a:r>
                        <a:rPr lang="en-US" sz="1000" b="0" i="0" u="none" strike="noStrike" dirty="0">
                          <a:solidFill>
                            <a:srgbClr val="000000"/>
                          </a:solidFill>
                          <a:latin typeface="Arial"/>
                        </a:rPr>
                        <a:t>Too mild/bland tasting</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53091">
                <a:tc>
                  <a:txBody>
                    <a:bodyPr/>
                    <a:lstStyle/>
                    <a:p>
                      <a:pPr algn="r" fontAlgn="ctr"/>
                      <a:r>
                        <a:rPr lang="en-US" sz="1000" b="0" i="0" u="none" strike="noStrike" dirty="0">
                          <a:solidFill>
                            <a:srgbClr val="000000"/>
                          </a:solidFill>
                          <a:latin typeface="Arial"/>
                        </a:rPr>
                        <a:t>Only eat fish occasionally because good for you/</a:t>
                      </a:r>
                      <a:br>
                        <a:rPr lang="en-US" sz="1000" b="0" i="0" u="none" strike="noStrike" dirty="0">
                          <a:solidFill>
                            <a:srgbClr val="000000"/>
                          </a:solidFill>
                          <a:latin typeface="Arial"/>
                        </a:rPr>
                      </a:br>
                      <a:r>
                        <a:rPr lang="en-US" sz="1000" b="0" i="0" u="none" strike="noStrike" dirty="0">
                          <a:solidFill>
                            <a:srgbClr val="000000"/>
                          </a:solidFill>
                          <a:latin typeface="Arial"/>
                        </a:rPr>
                        <a:t>prefer other proteins</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53091">
                <a:tc>
                  <a:txBody>
                    <a:bodyPr/>
                    <a:lstStyle/>
                    <a:p>
                      <a:pPr algn="r" fontAlgn="ctr"/>
                      <a:r>
                        <a:rPr lang="en-US" sz="1000" b="0" i="0" u="none" strike="noStrike" dirty="0">
                          <a:solidFill>
                            <a:srgbClr val="000000"/>
                          </a:solidFill>
                          <a:latin typeface="Arial"/>
                        </a:rPr>
                        <a:t>Cooking aroma of fish is unpleasant</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53091">
                <a:tc>
                  <a:txBody>
                    <a:bodyPr/>
                    <a:lstStyle/>
                    <a:p>
                      <a:pPr algn="r" fontAlgn="ctr"/>
                      <a:r>
                        <a:rPr lang="en-US" sz="1000" b="0" i="0" u="none" strike="noStrike" dirty="0">
                          <a:solidFill>
                            <a:srgbClr val="000000"/>
                          </a:solidFill>
                          <a:latin typeface="Arial"/>
                        </a:rPr>
                        <a:t>Does not taste good</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53091">
                <a:tc>
                  <a:txBody>
                    <a:bodyPr/>
                    <a:lstStyle/>
                    <a:p>
                      <a:pPr algn="r" fontAlgn="ctr"/>
                      <a:r>
                        <a:rPr lang="en-US" sz="1000" b="0" i="0" u="none" strike="noStrike" dirty="0">
                          <a:solidFill>
                            <a:srgbClr val="000000"/>
                          </a:solidFill>
                          <a:latin typeface="Arial"/>
                        </a:rPr>
                        <a:t>Too fishy tasting</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53091">
                <a:tc>
                  <a:txBody>
                    <a:bodyPr/>
                    <a:lstStyle/>
                    <a:p>
                      <a:pPr algn="r" fontAlgn="ctr"/>
                      <a:r>
                        <a:rPr lang="en-US" sz="1000" b="0" i="0" u="none" strike="noStrike" dirty="0">
                          <a:solidFill>
                            <a:srgbClr val="000000"/>
                          </a:solidFill>
                          <a:latin typeface="Arial"/>
                        </a:rPr>
                        <a:t>Actively avoid fried foods, including fried or </a:t>
                      </a:r>
                      <a:br>
                        <a:rPr lang="en-US" sz="1000" b="0" i="0" u="none" strike="noStrike" dirty="0">
                          <a:solidFill>
                            <a:srgbClr val="000000"/>
                          </a:solidFill>
                          <a:latin typeface="Arial"/>
                        </a:rPr>
                      </a:br>
                      <a:r>
                        <a:rPr lang="en-US" sz="1000" b="0" i="0" u="none" strike="noStrike" dirty="0">
                          <a:solidFill>
                            <a:srgbClr val="000000"/>
                          </a:solidFill>
                          <a:latin typeface="Arial"/>
                        </a:rPr>
                        <a:t>battered/breaded fish</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53091">
                <a:tc>
                  <a:txBody>
                    <a:bodyPr/>
                    <a:lstStyle/>
                    <a:p>
                      <a:pPr algn="r" fontAlgn="ctr"/>
                      <a:r>
                        <a:rPr lang="en-US" sz="1000" b="0" i="0" u="none" strike="noStrike" dirty="0">
                          <a:solidFill>
                            <a:srgbClr val="000000"/>
                          </a:solidFill>
                          <a:latin typeface="Arial"/>
                        </a:rPr>
                        <a:t>Prefer farmed fish</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53091">
                <a:tc>
                  <a:txBody>
                    <a:bodyPr/>
                    <a:lstStyle/>
                    <a:p>
                      <a:pPr algn="r" fontAlgn="ctr"/>
                      <a:r>
                        <a:rPr lang="en-US" sz="1000" b="0" i="0" u="none" strike="noStrike" dirty="0">
                          <a:solidFill>
                            <a:srgbClr val="000000"/>
                          </a:solidFill>
                          <a:latin typeface="Arial"/>
                        </a:rPr>
                        <a:t>Don’t typically order fish sandwiches at FFR's</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53091">
                <a:tc>
                  <a:txBody>
                    <a:bodyPr/>
                    <a:lstStyle/>
                    <a:p>
                      <a:pPr algn="r" fontAlgn="ctr"/>
                      <a:r>
                        <a:rPr lang="en-US" sz="1000" b="0" i="0" u="none" strike="noStrike" dirty="0">
                          <a:solidFill>
                            <a:srgbClr val="000000"/>
                          </a:solidFill>
                          <a:latin typeface="Arial"/>
                        </a:rPr>
                        <a:t>Other types of fish less expensive</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80450694"/>
              </p:ext>
            </p:extLst>
          </p:nvPr>
        </p:nvGraphicFramePr>
        <p:xfrm>
          <a:off x="5022381" y="1957865"/>
          <a:ext cx="3355623" cy="4544990"/>
        </p:xfrm>
        <a:graphic>
          <a:graphicData uri="http://schemas.openxmlformats.org/drawingml/2006/table">
            <a:tbl>
              <a:tblPr/>
              <a:tblGrid>
                <a:gridCol w="3355623">
                  <a:extLst>
                    <a:ext uri="{9D8B030D-6E8A-4147-A177-3AD203B41FA5}">
                      <a16:colId xmlns:a16="http://schemas.microsoft.com/office/drawing/2014/main" val="20000"/>
                    </a:ext>
                  </a:extLst>
                </a:gridCol>
              </a:tblGrid>
              <a:tr h="454499">
                <a:tc>
                  <a:txBody>
                    <a:bodyPr/>
                    <a:lstStyle/>
                    <a:p>
                      <a:pPr algn="r" fontAlgn="ctr"/>
                      <a:r>
                        <a:rPr lang="en-US" sz="1000" b="0" i="0" u="none" strike="noStrike" dirty="0">
                          <a:solidFill>
                            <a:srgbClr val="000000"/>
                          </a:solidFill>
                          <a:latin typeface="Arial"/>
                        </a:rPr>
                        <a:t>My family will not eat fish</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54499">
                <a:tc>
                  <a:txBody>
                    <a:bodyPr/>
                    <a:lstStyle/>
                    <a:p>
                      <a:pPr algn="r" fontAlgn="ctr"/>
                      <a:r>
                        <a:rPr lang="en-US" sz="1000" b="0" i="0" u="none" strike="noStrike" dirty="0">
                          <a:solidFill>
                            <a:srgbClr val="000000"/>
                          </a:solidFill>
                          <a:latin typeface="Arial"/>
                        </a:rPr>
                        <a:t>Someone in HH has an allergy to seafood/fish</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54499">
                <a:tc>
                  <a:txBody>
                    <a:bodyPr/>
                    <a:lstStyle/>
                    <a:p>
                      <a:pPr algn="r" fontAlgn="ctr"/>
                      <a:r>
                        <a:rPr lang="en-US" sz="1000" b="0" i="0" u="none" strike="noStrike" dirty="0">
                          <a:solidFill>
                            <a:srgbClr val="000000"/>
                          </a:solidFill>
                          <a:latin typeface="Arial"/>
                        </a:rPr>
                        <a:t>Not sure which FFR's sell fish sandwiches made w/ WAP</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54499">
                <a:tc>
                  <a:txBody>
                    <a:bodyPr/>
                    <a:lstStyle/>
                    <a:p>
                      <a:pPr algn="r" fontAlgn="ctr"/>
                      <a:r>
                        <a:rPr lang="en-US" sz="1000" b="0" i="0" u="none" strike="noStrike" dirty="0">
                          <a:solidFill>
                            <a:srgbClr val="000000"/>
                          </a:solidFill>
                          <a:latin typeface="Arial"/>
                        </a:rPr>
                        <a:t>Don’t like frozen fish overall</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54499">
                <a:tc>
                  <a:txBody>
                    <a:bodyPr/>
                    <a:lstStyle/>
                    <a:p>
                      <a:pPr algn="r" fontAlgn="ctr"/>
                      <a:r>
                        <a:rPr lang="en-US" sz="1000" b="0" i="0" u="none" strike="noStrike" dirty="0">
                          <a:solidFill>
                            <a:srgbClr val="000000"/>
                          </a:solidFill>
                          <a:latin typeface="Arial"/>
                        </a:rPr>
                        <a:t>Someone in HH has celiac disease or gluten sensitivity/allergy</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54499">
                <a:tc>
                  <a:txBody>
                    <a:bodyPr/>
                    <a:lstStyle/>
                    <a:p>
                      <a:pPr algn="r" fontAlgn="ctr"/>
                      <a:r>
                        <a:rPr lang="en-US" sz="1000" b="0" i="0" u="none" strike="noStrike" dirty="0">
                          <a:solidFill>
                            <a:srgbClr val="000000"/>
                          </a:solidFill>
                          <a:latin typeface="Arial"/>
                        </a:rPr>
                        <a:t>Not sure how best to cook/prepare it</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54499">
                <a:tc>
                  <a:txBody>
                    <a:bodyPr/>
                    <a:lstStyle/>
                    <a:p>
                      <a:pPr algn="r" fontAlgn="ctr"/>
                      <a:r>
                        <a:rPr lang="en-US" sz="1000" b="0" i="0" u="none" strike="noStrike" dirty="0">
                          <a:solidFill>
                            <a:srgbClr val="000000"/>
                          </a:solidFill>
                          <a:latin typeface="Arial"/>
                        </a:rPr>
                        <a:t>Not available where I shop for seafood</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54499">
                <a:tc>
                  <a:txBody>
                    <a:bodyPr/>
                    <a:lstStyle/>
                    <a:p>
                      <a:pPr algn="r" fontAlgn="ctr"/>
                      <a:r>
                        <a:rPr lang="en-US" sz="1000" b="0" i="0" u="none" strike="noStrike" dirty="0">
                          <a:solidFill>
                            <a:srgbClr val="000000"/>
                          </a:solidFill>
                          <a:latin typeface="Arial"/>
                        </a:rPr>
                        <a:t>Too firm/not flakey enough</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54499">
                <a:tc>
                  <a:txBody>
                    <a:bodyPr/>
                    <a:lstStyle/>
                    <a:p>
                      <a:pPr algn="r" fontAlgn="ctr"/>
                      <a:r>
                        <a:rPr lang="en-US" sz="1000" b="0" i="0" u="none" strike="noStrike" dirty="0">
                          <a:solidFill>
                            <a:srgbClr val="000000"/>
                          </a:solidFill>
                          <a:latin typeface="Arial"/>
                        </a:rPr>
                        <a:t>Only eat fish during Lent</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54499">
                <a:tc>
                  <a:txBody>
                    <a:bodyPr/>
                    <a:lstStyle/>
                    <a:p>
                      <a:pPr algn="r" fontAlgn="ctr"/>
                      <a:r>
                        <a:rPr lang="en-US" sz="1000" b="0" i="0" u="none" strike="noStrike" dirty="0">
                          <a:solidFill>
                            <a:srgbClr val="000000"/>
                          </a:solidFill>
                          <a:latin typeface="Arial"/>
                        </a:rPr>
                        <a:t>Don’t know much about Wild Alaska Pollock</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22" name="Object 36"/>
          <p:cNvGraphicFramePr>
            <a:graphicFrameLocks noChangeAspect="1"/>
          </p:cNvGraphicFramePr>
          <p:nvPr>
            <p:extLst>
              <p:ext uri="{D42A27DB-BD31-4B8C-83A1-F6EECF244321}">
                <p14:modId xmlns:p14="http://schemas.microsoft.com/office/powerpoint/2010/main" val="1621185179"/>
              </p:ext>
            </p:extLst>
          </p:nvPr>
        </p:nvGraphicFramePr>
        <p:xfrm>
          <a:off x="3866046" y="1996275"/>
          <a:ext cx="2631602" cy="4972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Object 36"/>
          <p:cNvGraphicFramePr>
            <a:graphicFrameLocks noChangeAspect="1"/>
          </p:cNvGraphicFramePr>
          <p:nvPr>
            <p:extLst>
              <p:ext uri="{D42A27DB-BD31-4B8C-83A1-F6EECF244321}">
                <p14:modId xmlns:p14="http://schemas.microsoft.com/office/powerpoint/2010/main" val="411125891"/>
              </p:ext>
            </p:extLst>
          </p:nvPr>
        </p:nvGraphicFramePr>
        <p:xfrm>
          <a:off x="8360474" y="1996275"/>
          <a:ext cx="2631602" cy="497289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281516" y="6523324"/>
            <a:ext cx="254524" cy="526616"/>
          </a:xfrm>
          <a:prstGeom prst="rect">
            <a:avLst/>
          </a:prstGeom>
          <a:solidFill>
            <a:schemeClr val="bg1"/>
          </a:solidFill>
          <a:ln>
            <a:noFill/>
          </a:ln>
        </p:spPr>
        <p:txBody>
          <a:bodyPr wrap="square" rtlCol="0">
            <a:noAutofit/>
          </a:bodyPr>
          <a:lstStyle/>
          <a:p>
            <a:endParaRPr lang="en-US" sz="1000" dirty="0"/>
          </a:p>
        </p:txBody>
      </p:sp>
      <p:sp>
        <p:nvSpPr>
          <p:cNvPr id="13" name="TextBox 12"/>
          <p:cNvSpPr txBox="1">
            <a:spLocks noChangeArrowheads="1"/>
          </p:cNvSpPr>
          <p:nvPr/>
        </p:nvSpPr>
        <p:spPr bwMode="auto">
          <a:xfrm>
            <a:off x="1175467" y="7140997"/>
            <a:ext cx="3465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5000"/>
              </a:spcBef>
              <a:buClr>
                <a:srgbClr val="021E3C"/>
              </a:buClr>
              <a:buSzPct val="90000"/>
              <a:buChar char="•"/>
              <a:defRPr sz="1600">
                <a:solidFill>
                  <a:schemeClr val="bg2"/>
                </a:solidFill>
                <a:latin typeface="Arial" charset="0"/>
                <a:ea typeface="ＭＳ Ｐゴシック" pitchFamily="34" charset="-128"/>
              </a:defRPr>
            </a:lvl1pPr>
            <a:lvl2pPr marL="742950" indent="-285750">
              <a:lnSpc>
                <a:spcPct val="95000"/>
              </a:lnSpc>
              <a:spcBef>
                <a:spcPct val="30000"/>
              </a:spcBef>
              <a:buFont typeface="Arial" charset="0"/>
              <a:buChar char="—"/>
              <a:defRPr sz="1400">
                <a:solidFill>
                  <a:schemeClr val="bg2"/>
                </a:solidFill>
                <a:latin typeface="Arial" charset="0"/>
                <a:ea typeface="ＭＳ Ｐゴシック" pitchFamily="34" charset="-128"/>
              </a:defRPr>
            </a:lvl2pPr>
            <a:lvl3pPr marL="1143000" indent="-228600">
              <a:lnSpc>
                <a:spcPct val="90000"/>
              </a:lnSpc>
              <a:spcBef>
                <a:spcPct val="25000"/>
              </a:spcBef>
              <a:buSzPct val="100000"/>
              <a:buFont typeface="Arial" charset="0"/>
              <a:buChar char="–"/>
              <a:defRPr sz="1200">
                <a:solidFill>
                  <a:schemeClr val="bg2"/>
                </a:solidFill>
                <a:latin typeface="Arial" charset="0"/>
                <a:ea typeface="ＭＳ Ｐゴシック" pitchFamily="34" charset="-128"/>
              </a:defRPr>
            </a:lvl3pPr>
            <a:lvl4pPr marL="1600200" indent="-228600">
              <a:spcBef>
                <a:spcPct val="20000"/>
              </a:spcBef>
              <a:buFont typeface="Arial" charset="0"/>
              <a:buChar char="»"/>
              <a:defRPr sz="1200">
                <a:solidFill>
                  <a:schemeClr val="bg2"/>
                </a:solidFill>
                <a:latin typeface="Arial" charset="0"/>
                <a:ea typeface="ＭＳ Ｐゴシック" pitchFamily="34" charset="-128"/>
              </a:defRPr>
            </a:lvl4pPr>
            <a:lvl5pPr marL="2057400" indent="-228600">
              <a:spcBef>
                <a:spcPct val="20000"/>
              </a:spcBef>
              <a:buFont typeface="Wingdings" pitchFamily="2" charset="2"/>
              <a:buChar char=""/>
              <a:defRPr sz="12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9pPr>
          </a:lstStyle>
          <a:p>
            <a:pPr>
              <a:spcBef>
                <a:spcPct val="0"/>
              </a:spcBef>
              <a:buClrTx/>
              <a:buSzTx/>
              <a:buNone/>
              <a:tabLst>
                <a:tab pos="1714500" algn="l"/>
                <a:tab pos="2914650" algn="l"/>
              </a:tabLst>
            </a:pPr>
            <a:r>
              <a:rPr lang="en-US" altLang="en-US" sz="900" dirty="0">
                <a:solidFill>
                  <a:srgbClr val="000000"/>
                </a:solidFill>
                <a:cs typeface="Arial" charset="0"/>
              </a:rPr>
              <a:t>Top 10 </a:t>
            </a:r>
            <a:r>
              <a:rPr lang="en-US" altLang="en-US" sz="900" u="sng" dirty="0">
                <a:solidFill>
                  <a:srgbClr val="000000"/>
                </a:solidFill>
                <a:cs typeface="Arial" charset="0"/>
              </a:rPr>
              <a:t>Current</a:t>
            </a:r>
            <a:r>
              <a:rPr lang="en-US" altLang="en-US" sz="900" dirty="0">
                <a:solidFill>
                  <a:srgbClr val="000000"/>
                </a:solidFill>
                <a:cs typeface="Arial" charset="0"/>
              </a:rPr>
              <a:t> Problems	Less Important </a:t>
            </a:r>
            <a:r>
              <a:rPr lang="en-US" altLang="en-US" sz="900" u="sng" dirty="0">
                <a:solidFill>
                  <a:srgbClr val="000000"/>
                </a:solidFill>
                <a:cs typeface="Arial" charset="0"/>
              </a:rPr>
              <a:t>Current</a:t>
            </a:r>
            <a:r>
              <a:rPr lang="en-US" altLang="en-US" sz="900" dirty="0">
                <a:solidFill>
                  <a:srgbClr val="000000"/>
                </a:solidFill>
                <a:cs typeface="Arial" charset="0"/>
              </a:rPr>
              <a:t> Issues</a:t>
            </a:r>
          </a:p>
        </p:txBody>
      </p:sp>
      <p:sp>
        <p:nvSpPr>
          <p:cNvPr id="17" name="Round Same Side Corner Rectangle 16"/>
          <p:cNvSpPr/>
          <p:nvPr/>
        </p:nvSpPr>
        <p:spPr bwMode="auto">
          <a:xfrm rot="5400000">
            <a:off x="1060299" y="7143651"/>
            <a:ext cx="142015" cy="214527"/>
          </a:xfrm>
          <a:prstGeom prst="round2SameRect">
            <a:avLst>
              <a:gd name="adj1" fmla="val 50000"/>
              <a:gd name="adj2" fmla="val 0"/>
            </a:avLst>
          </a:prstGeom>
          <a:solidFill>
            <a:schemeClr val="accent3"/>
          </a:solidFill>
          <a:ln>
            <a:noFill/>
          </a:ln>
        </p:spPr>
        <p:txBody>
          <a:bodyPr wrap="square" lIns="0" tIns="27432" rIns="0" bIns="27432">
            <a:spAutoFit/>
          </a:bodyPr>
          <a:lstStyle/>
          <a:p>
            <a:pPr algn="ctr">
              <a:defRPr/>
            </a:pPr>
            <a:endParaRPr lang="en-US" sz="900" dirty="0">
              <a:latin typeface="+mn-lt"/>
            </a:endParaRPr>
          </a:p>
        </p:txBody>
      </p:sp>
      <p:sp>
        <p:nvSpPr>
          <p:cNvPr id="25" name="Round Same Side Corner Rectangle 24"/>
          <p:cNvSpPr/>
          <p:nvPr/>
        </p:nvSpPr>
        <p:spPr bwMode="auto">
          <a:xfrm rot="5400000">
            <a:off x="2764022" y="7143651"/>
            <a:ext cx="142015" cy="214527"/>
          </a:xfrm>
          <a:prstGeom prst="round2SameRect">
            <a:avLst>
              <a:gd name="adj1" fmla="val 50000"/>
              <a:gd name="adj2" fmla="val 0"/>
            </a:avLst>
          </a:prstGeom>
          <a:solidFill>
            <a:schemeClr val="accent3">
              <a:lumMod val="40000"/>
              <a:lumOff val="60000"/>
            </a:schemeClr>
          </a:solidFill>
          <a:ln w="6350">
            <a:noFill/>
          </a:ln>
        </p:spPr>
        <p:txBody>
          <a:bodyPr wrap="square" lIns="0" tIns="27432" rIns="0" bIns="27432">
            <a:spAutoFit/>
          </a:bodyPr>
          <a:lstStyle/>
          <a:p>
            <a:pPr algn="ctr">
              <a:defRPr/>
            </a:pPr>
            <a:endParaRPr lang="en-US" sz="900" dirty="0">
              <a:latin typeface="+mn-lt"/>
            </a:endParaRPr>
          </a:p>
        </p:txBody>
      </p:sp>
      <p:sp>
        <p:nvSpPr>
          <p:cNvPr id="26" name="TextBox 25"/>
          <p:cNvSpPr txBox="1"/>
          <p:nvPr/>
        </p:nvSpPr>
        <p:spPr bwMode="gray">
          <a:xfrm>
            <a:off x="5500630"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
        <p:nvSpPr>
          <p:cNvPr id="27" name="Round Same Side Corner Rectangle 26"/>
          <p:cNvSpPr/>
          <p:nvPr/>
        </p:nvSpPr>
        <p:spPr bwMode="auto">
          <a:xfrm rot="5400000">
            <a:off x="5377228" y="7137079"/>
            <a:ext cx="142015" cy="214527"/>
          </a:xfrm>
          <a:prstGeom prst="round2SameRect">
            <a:avLst>
              <a:gd name="adj1" fmla="val 50000"/>
              <a:gd name="adj2" fmla="val 0"/>
            </a:avLst>
          </a:prstGeom>
          <a:solidFill>
            <a:srgbClr val="C3C1B5"/>
          </a:solidFill>
          <a:ln>
            <a:noFill/>
          </a:ln>
        </p:spPr>
        <p:txBody>
          <a:bodyPr wrap="square" lIns="0" tIns="27432" rIns="0" bIns="27432">
            <a:spAutoFit/>
          </a:bodyPr>
          <a:lstStyle/>
          <a:p>
            <a:pPr algn="ctr">
              <a:defRPr/>
            </a:pPr>
            <a:endParaRPr lang="en-US" sz="900" dirty="0">
              <a:latin typeface="+mn-lt"/>
            </a:endParaRPr>
          </a:p>
        </p:txBody>
      </p:sp>
    </p:spTree>
    <p:extLst>
      <p:ext uri="{BB962C8B-B14F-4D97-AF65-F5344CB8AC3E}">
        <p14:creationId xmlns:p14="http://schemas.microsoft.com/office/powerpoint/2010/main" val="128274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bwMode="gray">
          <a:xfrm>
            <a:off x="457200" y="1333524"/>
            <a:ext cx="9144000" cy="307777"/>
          </a:xfrm>
        </p:spPr>
        <p:txBody>
          <a:bodyPr/>
          <a:lstStyle/>
          <a:p>
            <a:pPr>
              <a:lnSpc>
                <a:spcPct val="100000"/>
              </a:lnSpc>
            </a:pPr>
            <a:r>
              <a:rPr lang="en-US" dirty="0"/>
              <a:t>Problem Scores Across All Issues Evaluated | Lapsed Eaters</a:t>
            </a:r>
            <a:endParaRPr lang="en-US" sz="1600" dirty="0"/>
          </a:p>
        </p:txBody>
      </p:sp>
      <p:sp>
        <p:nvSpPr>
          <p:cNvPr id="20"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21</a:t>
            </a:fld>
            <a:endParaRPr lang="en-US" dirty="0">
              <a:solidFill>
                <a:srgbClr val="FFFFFF"/>
              </a:solidFill>
            </a:endParaRPr>
          </a:p>
        </p:txBody>
      </p:sp>
      <p:sp>
        <p:nvSpPr>
          <p:cNvPr id="26" name="Rectangle 28"/>
          <p:cNvSpPr>
            <a:spLocks noChangeArrowheads="1"/>
          </p:cNvSpPr>
          <p:nvPr/>
        </p:nvSpPr>
        <p:spPr bwMode="auto">
          <a:xfrm>
            <a:off x="8475048" y="6754829"/>
            <a:ext cx="48423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(Cont’d)</a:t>
            </a:r>
          </a:p>
        </p:txBody>
      </p:sp>
      <p:graphicFrame>
        <p:nvGraphicFramePr>
          <p:cNvPr id="27" name="Object 36"/>
          <p:cNvGraphicFramePr>
            <a:graphicFrameLocks noChangeAspect="1"/>
          </p:cNvGraphicFramePr>
          <p:nvPr>
            <p:extLst>
              <p:ext uri="{D42A27DB-BD31-4B8C-83A1-F6EECF244321}">
                <p14:modId xmlns:p14="http://schemas.microsoft.com/office/powerpoint/2010/main" val="296472881"/>
              </p:ext>
            </p:extLst>
          </p:nvPr>
        </p:nvGraphicFramePr>
        <p:xfrm>
          <a:off x="3116170" y="1901748"/>
          <a:ext cx="2631602" cy="4922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796602947"/>
              </p:ext>
            </p:extLst>
          </p:nvPr>
        </p:nvGraphicFramePr>
        <p:xfrm>
          <a:off x="409433" y="1896822"/>
          <a:ext cx="2737009" cy="4936080"/>
        </p:xfrm>
        <a:graphic>
          <a:graphicData uri="http://schemas.openxmlformats.org/drawingml/2006/table">
            <a:tbl>
              <a:tblPr/>
              <a:tblGrid>
                <a:gridCol w="2737009">
                  <a:extLst>
                    <a:ext uri="{9D8B030D-6E8A-4147-A177-3AD203B41FA5}">
                      <a16:colId xmlns:a16="http://schemas.microsoft.com/office/drawing/2014/main" val="20000"/>
                    </a:ext>
                  </a:extLst>
                </a:gridCol>
              </a:tblGrid>
              <a:tr h="411340">
                <a:tc>
                  <a:txBody>
                    <a:bodyPr/>
                    <a:lstStyle/>
                    <a:p>
                      <a:pPr algn="r" fontAlgn="ctr"/>
                      <a:r>
                        <a:rPr lang="en-US" sz="1000" b="0" i="0" u="none" strike="noStrike" dirty="0">
                          <a:solidFill>
                            <a:srgbClr val="000000"/>
                          </a:solidFill>
                          <a:latin typeface="Arial"/>
                        </a:rPr>
                        <a:t>Don’t like that WAP can come from China</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11340">
                <a:tc>
                  <a:txBody>
                    <a:bodyPr/>
                    <a:lstStyle/>
                    <a:p>
                      <a:pPr algn="r" fontAlgn="ctr"/>
                      <a:r>
                        <a:rPr lang="en-US" sz="1000" b="0" i="0" u="none" strike="noStrike" dirty="0">
                          <a:solidFill>
                            <a:srgbClr val="000000"/>
                          </a:solidFill>
                          <a:latin typeface="Arial"/>
                        </a:rPr>
                        <a:t>More price sensitive when buying groceries including fish due to inflation/economy</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11340">
                <a:tc>
                  <a:txBody>
                    <a:bodyPr/>
                    <a:lstStyle/>
                    <a:p>
                      <a:pPr algn="r" fontAlgn="ctr"/>
                      <a:r>
                        <a:rPr lang="en-US" sz="1000" b="0" i="0" u="none" strike="noStrike" dirty="0">
                          <a:solidFill>
                            <a:srgbClr val="000000"/>
                          </a:solidFill>
                          <a:latin typeface="Arial"/>
                        </a:rPr>
                        <a:t>Breaded/battered frozen fish too </a:t>
                      </a:r>
                      <a:br>
                        <a:rPr lang="en-US" sz="1000" b="0" i="0" u="none" strike="noStrike" dirty="0">
                          <a:solidFill>
                            <a:srgbClr val="000000"/>
                          </a:solidFill>
                          <a:latin typeface="Arial"/>
                        </a:rPr>
                      </a:br>
                      <a:r>
                        <a:rPr lang="en-US" sz="1000" b="0" i="0" u="none" strike="noStrike" dirty="0">
                          <a:solidFill>
                            <a:srgbClr val="000000"/>
                          </a:solidFill>
                          <a:latin typeface="Arial"/>
                        </a:rPr>
                        <a:t>processed/not good for you</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11340">
                <a:tc>
                  <a:txBody>
                    <a:bodyPr/>
                    <a:lstStyle/>
                    <a:p>
                      <a:pPr algn="r" fontAlgn="ctr"/>
                      <a:r>
                        <a:rPr lang="en-US" sz="1000" b="0" i="0" u="none" strike="noStrike" dirty="0">
                          <a:solidFill>
                            <a:srgbClr val="000000"/>
                          </a:solidFill>
                          <a:latin typeface="Arial"/>
                        </a:rPr>
                        <a:t>Because of the economy &amp; Covid, </a:t>
                      </a:r>
                      <a:br>
                        <a:rPr lang="en-US" sz="1000" b="0" i="0" u="none" strike="noStrike" dirty="0">
                          <a:solidFill>
                            <a:srgbClr val="000000"/>
                          </a:solidFill>
                          <a:latin typeface="Arial"/>
                        </a:rPr>
                      </a:br>
                      <a:r>
                        <a:rPr lang="en-US" sz="1000" b="0" i="0" u="none" strike="noStrike" dirty="0">
                          <a:solidFill>
                            <a:srgbClr val="000000"/>
                          </a:solidFill>
                          <a:latin typeface="Arial"/>
                        </a:rPr>
                        <a:t>reduced eating out/ordering in</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11340">
                <a:tc>
                  <a:txBody>
                    <a:bodyPr/>
                    <a:lstStyle/>
                    <a:p>
                      <a:pPr algn="r" fontAlgn="ctr"/>
                      <a:r>
                        <a:rPr lang="en-US" sz="1000" b="0" i="0" u="none" strike="noStrike" dirty="0">
                          <a:solidFill>
                            <a:srgbClr val="000000"/>
                          </a:solidFill>
                          <a:latin typeface="Arial"/>
                        </a:rPr>
                        <a:t>Frozen fish may contain artificial or </a:t>
                      </a:r>
                      <a:br>
                        <a:rPr lang="en-US" sz="1000" b="0" i="0" u="none" strike="noStrike" dirty="0">
                          <a:solidFill>
                            <a:srgbClr val="000000"/>
                          </a:solidFill>
                          <a:latin typeface="Arial"/>
                        </a:rPr>
                      </a:br>
                      <a:r>
                        <a:rPr lang="en-US" sz="1000" b="0" i="0" u="none" strike="noStrike" dirty="0">
                          <a:solidFill>
                            <a:srgbClr val="000000"/>
                          </a:solidFill>
                          <a:latin typeface="Arial"/>
                        </a:rPr>
                        <a:t>chemical preservatives/additives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11340">
                <a:tc>
                  <a:txBody>
                    <a:bodyPr/>
                    <a:lstStyle/>
                    <a:p>
                      <a:pPr algn="r" fontAlgn="ctr"/>
                      <a:r>
                        <a:rPr lang="en-US" sz="1000" b="0" i="0" u="none" strike="noStrike" dirty="0">
                          <a:solidFill>
                            <a:srgbClr val="000000"/>
                          </a:solidFill>
                          <a:latin typeface="Arial"/>
                        </a:rPr>
                        <a:t>Prefer other types of fish, such as salmon</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11340">
                <a:tc>
                  <a:txBody>
                    <a:bodyPr/>
                    <a:lstStyle/>
                    <a:p>
                      <a:pPr algn="r" fontAlgn="ctr"/>
                      <a:r>
                        <a:rPr lang="en-US" sz="1000" b="0" i="0" u="none" strike="noStrike" dirty="0">
                          <a:solidFill>
                            <a:srgbClr val="000000"/>
                          </a:solidFill>
                          <a:latin typeface="Arial"/>
                        </a:rPr>
                        <a:t>Prefer plain (unbreaded) fish as is </a:t>
                      </a:r>
                      <a:br>
                        <a:rPr lang="en-US" sz="1000" b="0" i="0" u="none" strike="noStrike" dirty="0">
                          <a:solidFill>
                            <a:srgbClr val="000000"/>
                          </a:solidFill>
                          <a:latin typeface="Arial"/>
                        </a:rPr>
                      </a:br>
                      <a:r>
                        <a:rPr lang="en-US" sz="1000" b="0" i="0" u="none" strike="noStrike" dirty="0">
                          <a:solidFill>
                            <a:srgbClr val="000000"/>
                          </a:solidFill>
                          <a:latin typeface="Arial"/>
                        </a:rPr>
                        <a:t>a healthier choice</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11340">
                <a:tc>
                  <a:txBody>
                    <a:bodyPr/>
                    <a:lstStyle/>
                    <a:p>
                      <a:pPr algn="r" fontAlgn="ctr"/>
                      <a:r>
                        <a:rPr lang="en-US" sz="1000" b="0" i="0" u="none" strike="noStrike" dirty="0">
                          <a:solidFill>
                            <a:srgbClr val="000000"/>
                          </a:solidFill>
                          <a:latin typeface="Arial"/>
                        </a:rPr>
                        <a:t>Don’t typically order fish sandwiches at FFR's</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11340">
                <a:tc>
                  <a:txBody>
                    <a:bodyPr/>
                    <a:lstStyle/>
                    <a:p>
                      <a:pPr algn="r" fontAlgn="ctr"/>
                      <a:r>
                        <a:rPr lang="en-US" sz="1000" b="0" i="0" u="none" strike="noStrike" dirty="0">
                          <a:solidFill>
                            <a:srgbClr val="000000"/>
                          </a:solidFill>
                          <a:latin typeface="Arial"/>
                        </a:rPr>
                        <a:t>Wild caught fish often has high mercury levels</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11340">
                <a:tc>
                  <a:txBody>
                    <a:bodyPr/>
                    <a:lstStyle/>
                    <a:p>
                      <a:pPr algn="r" fontAlgn="ctr"/>
                      <a:r>
                        <a:rPr lang="en-US" sz="1000" b="0" i="0" u="none" strike="noStrike" dirty="0">
                          <a:solidFill>
                            <a:srgbClr val="000000"/>
                          </a:solidFill>
                          <a:latin typeface="Arial"/>
                        </a:rPr>
                        <a:t>Not sure if really wild caught</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411340">
                <a:tc>
                  <a:txBody>
                    <a:bodyPr/>
                    <a:lstStyle/>
                    <a:p>
                      <a:pPr algn="r" fontAlgn="ctr"/>
                      <a:r>
                        <a:rPr lang="en-US" sz="1000" b="0" i="0" u="none" strike="noStrike" dirty="0">
                          <a:solidFill>
                            <a:srgbClr val="000000"/>
                          </a:solidFill>
                          <a:latin typeface="Arial"/>
                        </a:rPr>
                        <a:t>Actively avoid fried foods, including </a:t>
                      </a:r>
                      <a:br>
                        <a:rPr lang="en-US" sz="1000" b="0" i="0" u="none" strike="noStrike" dirty="0">
                          <a:solidFill>
                            <a:srgbClr val="000000"/>
                          </a:solidFill>
                          <a:latin typeface="Arial"/>
                        </a:rPr>
                      </a:br>
                      <a:r>
                        <a:rPr lang="en-US" sz="1000" b="0" i="0" u="none" strike="noStrike" dirty="0">
                          <a:solidFill>
                            <a:srgbClr val="000000"/>
                          </a:solidFill>
                          <a:latin typeface="Arial"/>
                        </a:rPr>
                        <a:t>fried or battered/breaded fish</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411340">
                <a:tc>
                  <a:txBody>
                    <a:bodyPr/>
                    <a:lstStyle/>
                    <a:p>
                      <a:pPr algn="r" fontAlgn="ctr"/>
                      <a:r>
                        <a:rPr lang="en-US" sz="1000" b="0" i="0" u="none" strike="noStrike" dirty="0">
                          <a:solidFill>
                            <a:srgbClr val="000000"/>
                          </a:solidFill>
                          <a:latin typeface="Arial"/>
                        </a:rPr>
                        <a:t>Not sure if caught in a sustainable manner</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bl>
          </a:graphicData>
        </a:graphic>
      </p:graphicFrame>
      <p:graphicFrame>
        <p:nvGraphicFramePr>
          <p:cNvPr id="29" name="Object 36"/>
          <p:cNvGraphicFramePr>
            <a:graphicFrameLocks noChangeAspect="1"/>
          </p:cNvGraphicFramePr>
          <p:nvPr>
            <p:extLst>
              <p:ext uri="{D42A27DB-BD31-4B8C-83A1-F6EECF244321}">
                <p14:modId xmlns:p14="http://schemas.microsoft.com/office/powerpoint/2010/main" val="2477422303"/>
              </p:ext>
            </p:extLst>
          </p:nvPr>
        </p:nvGraphicFramePr>
        <p:xfrm>
          <a:off x="8278649" y="1901748"/>
          <a:ext cx="2631602" cy="4922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035687166"/>
              </p:ext>
            </p:extLst>
          </p:nvPr>
        </p:nvGraphicFramePr>
        <p:xfrm>
          <a:off x="5308270" y="1896822"/>
          <a:ext cx="2996486" cy="4936080"/>
        </p:xfrm>
        <a:graphic>
          <a:graphicData uri="http://schemas.openxmlformats.org/drawingml/2006/table">
            <a:tbl>
              <a:tblPr/>
              <a:tblGrid>
                <a:gridCol w="2996486">
                  <a:extLst>
                    <a:ext uri="{9D8B030D-6E8A-4147-A177-3AD203B41FA5}">
                      <a16:colId xmlns:a16="http://schemas.microsoft.com/office/drawing/2014/main" val="20000"/>
                    </a:ext>
                  </a:extLst>
                </a:gridCol>
              </a:tblGrid>
              <a:tr h="411340">
                <a:tc>
                  <a:txBody>
                    <a:bodyPr/>
                    <a:lstStyle/>
                    <a:p>
                      <a:pPr algn="r" fontAlgn="ctr"/>
                      <a:r>
                        <a:rPr lang="en-US" sz="1000" b="0" i="0" u="none" strike="noStrike" dirty="0">
                          <a:solidFill>
                            <a:srgbClr val="000000"/>
                          </a:solidFill>
                          <a:latin typeface="Arial"/>
                        </a:rPr>
                        <a:t>Not sure it is really a product of Alaska</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11340">
                <a:tc>
                  <a:txBody>
                    <a:bodyPr/>
                    <a:lstStyle/>
                    <a:p>
                      <a:pPr algn="r" fontAlgn="ctr"/>
                      <a:r>
                        <a:rPr lang="en-US" sz="1000" b="0" i="0" u="none" strike="noStrike" dirty="0">
                          <a:solidFill>
                            <a:srgbClr val="000000"/>
                          </a:solidFill>
                          <a:latin typeface="Arial"/>
                        </a:rPr>
                        <a:t>Too expensive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11340">
                <a:tc>
                  <a:txBody>
                    <a:bodyPr/>
                    <a:lstStyle/>
                    <a:p>
                      <a:pPr algn="r" fontAlgn="ctr"/>
                      <a:r>
                        <a:rPr lang="en-US" sz="1000" b="0" i="0" u="none" strike="noStrike" dirty="0">
                          <a:solidFill>
                            <a:srgbClr val="000000"/>
                          </a:solidFill>
                          <a:latin typeface="Arial"/>
                        </a:rPr>
                        <a:t>Prefer other white fish, such as cod, tilapia, flounder</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11340">
                <a:tc>
                  <a:txBody>
                    <a:bodyPr/>
                    <a:lstStyle/>
                    <a:p>
                      <a:pPr algn="r" fontAlgn="ctr"/>
                      <a:r>
                        <a:rPr lang="en-US" sz="1000" b="0" i="0" u="none" strike="noStrike" dirty="0">
                          <a:solidFill>
                            <a:srgbClr val="000000"/>
                          </a:solidFill>
                          <a:latin typeface="Arial"/>
                        </a:rPr>
                        <a:t>Not sure which brands of frozen breaded/battered fish fillets or fish sticks made w/ WAP</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11340">
                <a:tc>
                  <a:txBody>
                    <a:bodyPr/>
                    <a:lstStyle/>
                    <a:p>
                      <a:pPr algn="r" fontAlgn="ctr"/>
                      <a:r>
                        <a:rPr lang="en-US" sz="1000" b="0" i="0" u="none" strike="noStrike" dirty="0">
                          <a:solidFill>
                            <a:srgbClr val="000000"/>
                          </a:solidFill>
                          <a:latin typeface="Arial"/>
                        </a:rPr>
                        <a:t>Not a high quality fish</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11340">
                <a:tc>
                  <a:txBody>
                    <a:bodyPr/>
                    <a:lstStyle/>
                    <a:p>
                      <a:pPr algn="r" fontAlgn="ctr"/>
                      <a:r>
                        <a:rPr lang="en-US" sz="1000" b="0" i="0" u="none" strike="noStrike" dirty="0">
                          <a:solidFill>
                            <a:srgbClr val="000000"/>
                          </a:solidFill>
                          <a:latin typeface="Arial"/>
                        </a:rPr>
                        <a:t>Commercial fishing leads to over fishing/</a:t>
                      </a:r>
                      <a:br>
                        <a:rPr lang="en-US" sz="1000" b="0" i="0" u="none" strike="noStrike" dirty="0">
                          <a:solidFill>
                            <a:srgbClr val="000000"/>
                          </a:solidFill>
                          <a:latin typeface="Arial"/>
                        </a:rPr>
                      </a:br>
                      <a:r>
                        <a:rPr lang="en-US" sz="1000" b="0" i="0" u="none" strike="noStrike" dirty="0">
                          <a:solidFill>
                            <a:srgbClr val="000000"/>
                          </a:solidFill>
                          <a:latin typeface="Arial"/>
                        </a:rPr>
                        <a:t>unwanted bycatch/habitat damage</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11340">
                <a:tc>
                  <a:txBody>
                    <a:bodyPr/>
                    <a:lstStyle/>
                    <a:p>
                      <a:pPr algn="r" fontAlgn="ctr"/>
                      <a:r>
                        <a:rPr lang="en-US" sz="1000" b="0" i="0" u="none" strike="noStrike" dirty="0">
                          <a:solidFill>
                            <a:srgbClr val="000000"/>
                          </a:solidFill>
                          <a:latin typeface="Arial"/>
                        </a:rPr>
                        <a:t>Don’t know where to purchase/order it</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11340">
                <a:tc>
                  <a:txBody>
                    <a:bodyPr/>
                    <a:lstStyle/>
                    <a:p>
                      <a:pPr algn="r" fontAlgn="ctr"/>
                      <a:r>
                        <a:rPr lang="en-US" sz="1000" b="0" i="0" u="none" strike="noStrike" dirty="0">
                          <a:solidFill>
                            <a:srgbClr val="000000"/>
                          </a:solidFill>
                          <a:latin typeface="Arial"/>
                        </a:rPr>
                        <a:t>Cooking aroma of fish is unpleasant</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11340">
                <a:tc>
                  <a:txBody>
                    <a:bodyPr/>
                    <a:lstStyle/>
                    <a:p>
                      <a:pPr algn="r" fontAlgn="ctr"/>
                      <a:r>
                        <a:rPr lang="en-US" sz="1000" b="0" i="0" u="none" strike="noStrike" dirty="0">
                          <a:solidFill>
                            <a:srgbClr val="000000"/>
                          </a:solidFill>
                          <a:latin typeface="Arial"/>
                        </a:rPr>
                        <a:t>Never see it on restaurant menus</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11340">
                <a:tc>
                  <a:txBody>
                    <a:bodyPr/>
                    <a:lstStyle/>
                    <a:p>
                      <a:pPr algn="r" fontAlgn="ctr"/>
                      <a:r>
                        <a:rPr lang="en-US" sz="1000" b="0" i="0" u="none" strike="noStrike" dirty="0">
                          <a:solidFill>
                            <a:srgbClr val="000000"/>
                          </a:solidFill>
                          <a:latin typeface="Arial"/>
                        </a:rPr>
                        <a:t>Not available where I shop for seafood</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411340">
                <a:tc>
                  <a:txBody>
                    <a:bodyPr/>
                    <a:lstStyle/>
                    <a:p>
                      <a:pPr algn="r" fontAlgn="ctr"/>
                      <a:r>
                        <a:rPr lang="en-US" sz="1000" b="0" i="0" u="none" strike="noStrike" dirty="0">
                          <a:solidFill>
                            <a:srgbClr val="000000"/>
                          </a:solidFill>
                          <a:latin typeface="Arial"/>
                        </a:rPr>
                        <a:t>Don’t like frozen fish overall</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411340">
                <a:tc>
                  <a:txBody>
                    <a:bodyPr/>
                    <a:lstStyle/>
                    <a:p>
                      <a:pPr algn="r" fontAlgn="ctr"/>
                      <a:r>
                        <a:rPr lang="en-US" sz="1000" b="0" i="0" u="none" strike="noStrike" dirty="0">
                          <a:solidFill>
                            <a:srgbClr val="000000"/>
                          </a:solidFill>
                          <a:latin typeface="Arial"/>
                        </a:rPr>
                        <a:t>Not sure how best to cook/prepare it</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12" name="TextBox 11"/>
          <p:cNvSpPr txBox="1">
            <a:spLocks noChangeArrowheads="1"/>
          </p:cNvSpPr>
          <p:nvPr/>
        </p:nvSpPr>
        <p:spPr bwMode="auto">
          <a:xfrm>
            <a:off x="1175467" y="7140997"/>
            <a:ext cx="3465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5000"/>
              </a:spcBef>
              <a:buClr>
                <a:srgbClr val="021E3C"/>
              </a:buClr>
              <a:buSzPct val="90000"/>
              <a:buChar char="•"/>
              <a:defRPr sz="1600">
                <a:solidFill>
                  <a:schemeClr val="bg2"/>
                </a:solidFill>
                <a:latin typeface="Arial" charset="0"/>
                <a:ea typeface="ＭＳ Ｐゴシック" pitchFamily="34" charset="-128"/>
              </a:defRPr>
            </a:lvl1pPr>
            <a:lvl2pPr marL="742950" indent="-285750">
              <a:lnSpc>
                <a:spcPct val="95000"/>
              </a:lnSpc>
              <a:spcBef>
                <a:spcPct val="30000"/>
              </a:spcBef>
              <a:buFont typeface="Arial" charset="0"/>
              <a:buChar char="—"/>
              <a:defRPr sz="1400">
                <a:solidFill>
                  <a:schemeClr val="bg2"/>
                </a:solidFill>
                <a:latin typeface="Arial" charset="0"/>
                <a:ea typeface="ＭＳ Ｐゴシック" pitchFamily="34" charset="-128"/>
              </a:defRPr>
            </a:lvl2pPr>
            <a:lvl3pPr marL="1143000" indent="-228600">
              <a:lnSpc>
                <a:spcPct val="90000"/>
              </a:lnSpc>
              <a:spcBef>
                <a:spcPct val="25000"/>
              </a:spcBef>
              <a:buSzPct val="100000"/>
              <a:buFont typeface="Arial" charset="0"/>
              <a:buChar char="–"/>
              <a:defRPr sz="1200">
                <a:solidFill>
                  <a:schemeClr val="bg2"/>
                </a:solidFill>
                <a:latin typeface="Arial" charset="0"/>
                <a:ea typeface="ＭＳ Ｐゴシック" pitchFamily="34" charset="-128"/>
              </a:defRPr>
            </a:lvl3pPr>
            <a:lvl4pPr marL="1600200" indent="-228600">
              <a:spcBef>
                <a:spcPct val="20000"/>
              </a:spcBef>
              <a:buFont typeface="Arial" charset="0"/>
              <a:buChar char="»"/>
              <a:defRPr sz="1200">
                <a:solidFill>
                  <a:schemeClr val="bg2"/>
                </a:solidFill>
                <a:latin typeface="Arial" charset="0"/>
                <a:ea typeface="ＭＳ Ｐゴシック" pitchFamily="34" charset="-128"/>
              </a:defRPr>
            </a:lvl4pPr>
            <a:lvl5pPr marL="2057400" indent="-228600">
              <a:spcBef>
                <a:spcPct val="20000"/>
              </a:spcBef>
              <a:buFont typeface="Wingdings" pitchFamily="2" charset="2"/>
              <a:buChar char=""/>
              <a:defRPr sz="12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9pPr>
          </a:lstStyle>
          <a:p>
            <a:pPr>
              <a:spcBef>
                <a:spcPct val="0"/>
              </a:spcBef>
              <a:buClrTx/>
              <a:buSzTx/>
              <a:buNone/>
              <a:tabLst>
                <a:tab pos="1714500" algn="l"/>
                <a:tab pos="2914650" algn="l"/>
              </a:tabLst>
            </a:pPr>
            <a:r>
              <a:rPr lang="en-US" altLang="en-US" sz="900" dirty="0">
                <a:solidFill>
                  <a:srgbClr val="000000"/>
                </a:solidFill>
                <a:cs typeface="Arial" charset="0"/>
              </a:rPr>
              <a:t>Top 10 </a:t>
            </a:r>
            <a:r>
              <a:rPr lang="en-US" altLang="en-US" sz="900" u="sng" dirty="0">
                <a:solidFill>
                  <a:srgbClr val="000000"/>
                </a:solidFill>
                <a:cs typeface="Arial" charset="0"/>
              </a:rPr>
              <a:t>Current</a:t>
            </a:r>
            <a:r>
              <a:rPr lang="en-US" altLang="en-US" sz="900" dirty="0">
                <a:solidFill>
                  <a:srgbClr val="000000"/>
                </a:solidFill>
                <a:cs typeface="Arial" charset="0"/>
              </a:rPr>
              <a:t> Problems	Less Important </a:t>
            </a:r>
            <a:r>
              <a:rPr lang="en-US" altLang="en-US" sz="900" u="sng" dirty="0">
                <a:solidFill>
                  <a:srgbClr val="000000"/>
                </a:solidFill>
                <a:cs typeface="Arial" charset="0"/>
              </a:rPr>
              <a:t>Current</a:t>
            </a:r>
            <a:r>
              <a:rPr lang="en-US" altLang="en-US" sz="900" dirty="0">
                <a:solidFill>
                  <a:srgbClr val="000000"/>
                </a:solidFill>
                <a:cs typeface="Arial" charset="0"/>
              </a:rPr>
              <a:t> Issues</a:t>
            </a:r>
          </a:p>
        </p:txBody>
      </p:sp>
      <p:sp>
        <p:nvSpPr>
          <p:cNvPr id="13" name="Round Same Side Corner Rectangle 12"/>
          <p:cNvSpPr/>
          <p:nvPr/>
        </p:nvSpPr>
        <p:spPr bwMode="auto">
          <a:xfrm rot="5400000">
            <a:off x="1060299" y="7143651"/>
            <a:ext cx="142015" cy="214527"/>
          </a:xfrm>
          <a:prstGeom prst="round2SameRect">
            <a:avLst>
              <a:gd name="adj1" fmla="val 50000"/>
              <a:gd name="adj2" fmla="val 0"/>
            </a:avLst>
          </a:prstGeom>
          <a:solidFill>
            <a:schemeClr val="accent3"/>
          </a:solidFill>
          <a:ln>
            <a:noFill/>
          </a:ln>
        </p:spPr>
        <p:txBody>
          <a:bodyPr wrap="square" lIns="0" tIns="27432" rIns="0" bIns="27432">
            <a:spAutoFit/>
          </a:bodyPr>
          <a:lstStyle/>
          <a:p>
            <a:pPr algn="ctr">
              <a:defRPr/>
            </a:pPr>
            <a:endParaRPr lang="en-US" sz="900" dirty="0">
              <a:latin typeface="+mn-lt"/>
            </a:endParaRPr>
          </a:p>
        </p:txBody>
      </p:sp>
      <p:sp>
        <p:nvSpPr>
          <p:cNvPr id="14" name="Round Same Side Corner Rectangle 13"/>
          <p:cNvSpPr/>
          <p:nvPr/>
        </p:nvSpPr>
        <p:spPr bwMode="auto">
          <a:xfrm rot="5400000">
            <a:off x="2764022" y="7143651"/>
            <a:ext cx="142015" cy="214527"/>
          </a:xfrm>
          <a:prstGeom prst="round2SameRect">
            <a:avLst>
              <a:gd name="adj1" fmla="val 50000"/>
              <a:gd name="adj2" fmla="val 0"/>
            </a:avLst>
          </a:prstGeom>
          <a:solidFill>
            <a:schemeClr val="accent3">
              <a:lumMod val="40000"/>
              <a:lumOff val="60000"/>
            </a:schemeClr>
          </a:solidFill>
          <a:ln w="6350">
            <a:noFill/>
          </a:ln>
        </p:spPr>
        <p:txBody>
          <a:bodyPr wrap="square" lIns="0" tIns="27432" rIns="0" bIns="27432">
            <a:spAutoFit/>
          </a:bodyPr>
          <a:lstStyle/>
          <a:p>
            <a:pPr algn="ctr">
              <a:defRPr/>
            </a:pPr>
            <a:endParaRPr lang="en-US" sz="900" dirty="0">
              <a:latin typeface="+mn-lt"/>
            </a:endParaRPr>
          </a:p>
        </p:txBody>
      </p:sp>
      <p:sp>
        <p:nvSpPr>
          <p:cNvPr id="18" name="TextBox 17"/>
          <p:cNvSpPr txBox="1"/>
          <p:nvPr/>
        </p:nvSpPr>
        <p:spPr bwMode="gray">
          <a:xfrm>
            <a:off x="5500630"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
        <p:nvSpPr>
          <p:cNvPr id="19" name="Round Same Side Corner Rectangle 18"/>
          <p:cNvSpPr/>
          <p:nvPr/>
        </p:nvSpPr>
        <p:spPr bwMode="auto">
          <a:xfrm rot="5400000">
            <a:off x="5377228" y="7137079"/>
            <a:ext cx="142015" cy="214527"/>
          </a:xfrm>
          <a:prstGeom prst="round2SameRect">
            <a:avLst>
              <a:gd name="adj1" fmla="val 50000"/>
              <a:gd name="adj2" fmla="val 0"/>
            </a:avLst>
          </a:prstGeom>
          <a:solidFill>
            <a:srgbClr val="C3C1B5"/>
          </a:solidFill>
          <a:ln>
            <a:noFill/>
          </a:ln>
        </p:spPr>
        <p:txBody>
          <a:bodyPr wrap="square" lIns="0" tIns="27432" rIns="0" bIns="27432">
            <a:spAutoFit/>
          </a:bodyPr>
          <a:lstStyle/>
          <a:p>
            <a:pPr algn="ctr">
              <a:defRPr/>
            </a:pPr>
            <a:endParaRPr lang="en-US" sz="900" dirty="0">
              <a:latin typeface="+mn-lt"/>
            </a:endParaRPr>
          </a:p>
        </p:txBody>
      </p:sp>
    </p:spTree>
    <p:extLst>
      <p:ext uri="{BB962C8B-B14F-4D97-AF65-F5344CB8AC3E}">
        <p14:creationId xmlns:p14="http://schemas.microsoft.com/office/powerpoint/2010/main" val="128274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bwMode="gray">
          <a:xfrm>
            <a:off x="457200" y="1333524"/>
            <a:ext cx="9144000" cy="307777"/>
          </a:xfrm>
        </p:spPr>
        <p:txBody>
          <a:bodyPr/>
          <a:lstStyle/>
          <a:p>
            <a:pPr>
              <a:lnSpc>
                <a:spcPct val="100000"/>
              </a:lnSpc>
            </a:pPr>
            <a:r>
              <a:rPr lang="en-US" dirty="0"/>
              <a:t>Problem Scores Across All Issues Evaluated | Lapsed Eaters </a:t>
            </a:r>
            <a:r>
              <a:rPr lang="en-US" sz="1600" dirty="0"/>
              <a:t>(Cont’d)</a:t>
            </a:r>
          </a:p>
        </p:txBody>
      </p:sp>
      <p:sp>
        <p:nvSpPr>
          <p:cNvPr id="20"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22</a:t>
            </a:fld>
            <a:endParaRPr lang="en-US" dirty="0">
              <a:solidFill>
                <a:srgbClr val="FFFFFF"/>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514982349"/>
              </p:ext>
            </p:extLst>
          </p:nvPr>
        </p:nvGraphicFramePr>
        <p:xfrm>
          <a:off x="866880" y="1853530"/>
          <a:ext cx="3263549" cy="4984001"/>
        </p:xfrm>
        <a:graphic>
          <a:graphicData uri="http://schemas.openxmlformats.org/drawingml/2006/table">
            <a:tbl>
              <a:tblPr/>
              <a:tblGrid>
                <a:gridCol w="3263549">
                  <a:extLst>
                    <a:ext uri="{9D8B030D-6E8A-4147-A177-3AD203B41FA5}">
                      <a16:colId xmlns:a16="http://schemas.microsoft.com/office/drawing/2014/main" val="20000"/>
                    </a:ext>
                  </a:extLst>
                </a:gridCol>
              </a:tblGrid>
              <a:tr h="453091">
                <a:tc>
                  <a:txBody>
                    <a:bodyPr/>
                    <a:lstStyle/>
                    <a:p>
                      <a:pPr algn="r" fontAlgn="ctr"/>
                      <a:r>
                        <a:rPr lang="en-US" sz="1000" b="0" i="0" u="none" strike="noStrike" dirty="0">
                          <a:solidFill>
                            <a:srgbClr val="000000"/>
                          </a:solidFill>
                          <a:latin typeface="Arial"/>
                        </a:rPr>
                        <a:t>Too fishy tasting</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53091">
                <a:tc>
                  <a:txBody>
                    <a:bodyPr/>
                    <a:lstStyle/>
                    <a:p>
                      <a:pPr algn="r" fontAlgn="ctr"/>
                      <a:r>
                        <a:rPr lang="en-US" sz="1000" b="0" i="0" u="none" strike="noStrike" dirty="0">
                          <a:solidFill>
                            <a:srgbClr val="000000"/>
                          </a:solidFill>
                          <a:latin typeface="Arial"/>
                        </a:rPr>
                        <a:t>Other types of fish less expensive</a:t>
                      </a: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453091">
                <a:tc>
                  <a:txBody>
                    <a:bodyPr/>
                    <a:lstStyle/>
                    <a:p>
                      <a:pPr algn="r" fontAlgn="ctr"/>
                      <a:r>
                        <a:rPr lang="en-US" sz="1000" b="0" i="0" u="none" strike="noStrike" dirty="0">
                          <a:solidFill>
                            <a:srgbClr val="000000"/>
                          </a:solidFill>
                          <a:latin typeface="Arial"/>
                        </a:rPr>
                        <a:t>Don’t know much about Wild Alaska Pollock</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53091">
                <a:tc>
                  <a:txBody>
                    <a:bodyPr/>
                    <a:lstStyle/>
                    <a:p>
                      <a:pPr algn="r" fontAlgn="ctr"/>
                      <a:r>
                        <a:rPr lang="en-US" sz="1000" b="0" i="0" u="none" strike="noStrike" dirty="0">
                          <a:solidFill>
                            <a:srgbClr val="000000"/>
                          </a:solidFill>
                          <a:latin typeface="Arial"/>
                        </a:rPr>
                        <a:t>Most breaded/battered fish fillets and </a:t>
                      </a:r>
                      <a:br>
                        <a:rPr lang="en-US" sz="1000" b="0" i="0" u="none" strike="noStrike" dirty="0">
                          <a:solidFill>
                            <a:srgbClr val="000000"/>
                          </a:solidFill>
                          <a:latin typeface="Arial"/>
                        </a:rPr>
                      </a:br>
                      <a:r>
                        <a:rPr lang="en-US" sz="1000" b="0" i="0" u="none" strike="noStrike" dirty="0">
                          <a:solidFill>
                            <a:srgbClr val="000000"/>
                          </a:solidFill>
                          <a:latin typeface="Arial"/>
                        </a:rPr>
                        <a:t>sandwiches made with Cod/not with WAP</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53091">
                <a:tc>
                  <a:txBody>
                    <a:bodyPr/>
                    <a:lstStyle/>
                    <a:p>
                      <a:pPr algn="r" fontAlgn="ctr"/>
                      <a:r>
                        <a:rPr lang="en-US" sz="1000" b="0" i="0" u="none" strike="noStrike" dirty="0">
                          <a:solidFill>
                            <a:srgbClr val="000000"/>
                          </a:solidFill>
                          <a:latin typeface="Arial"/>
                        </a:rPr>
                        <a:t>Too mild/bland tasting</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53091">
                <a:tc>
                  <a:txBody>
                    <a:bodyPr/>
                    <a:lstStyle/>
                    <a:p>
                      <a:pPr algn="r" fontAlgn="ctr"/>
                      <a:r>
                        <a:rPr lang="en-US" sz="1000" b="0" i="0" u="none" strike="noStrike" dirty="0">
                          <a:solidFill>
                            <a:srgbClr val="000000"/>
                          </a:solidFill>
                          <a:latin typeface="Arial"/>
                        </a:rPr>
                        <a:t>Prefer organic fish</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53091">
                <a:tc>
                  <a:txBody>
                    <a:bodyPr/>
                    <a:lstStyle/>
                    <a:p>
                      <a:pPr algn="r" fontAlgn="ctr"/>
                      <a:r>
                        <a:rPr lang="en-US" sz="1000" b="0" i="0" u="none" strike="noStrike" dirty="0">
                          <a:solidFill>
                            <a:srgbClr val="000000"/>
                          </a:solidFill>
                          <a:latin typeface="Arial"/>
                        </a:rPr>
                        <a:t>Too cheap/inferior to other white fish</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53091">
                <a:tc>
                  <a:txBody>
                    <a:bodyPr/>
                    <a:lstStyle/>
                    <a:p>
                      <a:pPr algn="r" fontAlgn="ctr"/>
                      <a:r>
                        <a:rPr lang="en-US" sz="1000" b="0" i="0" u="none" strike="noStrike" dirty="0">
                          <a:solidFill>
                            <a:srgbClr val="000000"/>
                          </a:solidFill>
                          <a:latin typeface="Arial"/>
                        </a:rPr>
                        <a:t>Inferior quality as compared to cod</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53091">
                <a:tc>
                  <a:txBody>
                    <a:bodyPr/>
                    <a:lstStyle/>
                    <a:p>
                      <a:pPr algn="r" fontAlgn="ctr"/>
                      <a:r>
                        <a:rPr lang="en-US" sz="1000" b="0" i="0" u="none" strike="noStrike" dirty="0">
                          <a:solidFill>
                            <a:srgbClr val="000000"/>
                          </a:solidFill>
                          <a:latin typeface="Arial"/>
                        </a:rPr>
                        <a:t>Some members of HH will not eat fish</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53091">
                <a:tc>
                  <a:txBody>
                    <a:bodyPr/>
                    <a:lstStyle/>
                    <a:p>
                      <a:pPr algn="r" fontAlgn="ctr"/>
                      <a:r>
                        <a:rPr lang="en-US" sz="1000" b="0" i="0" u="none" strike="noStrike" dirty="0">
                          <a:solidFill>
                            <a:srgbClr val="000000"/>
                          </a:solidFill>
                          <a:latin typeface="Arial"/>
                        </a:rPr>
                        <a:t>My family will not eat fish</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53091">
                <a:tc>
                  <a:txBody>
                    <a:bodyPr/>
                    <a:lstStyle/>
                    <a:p>
                      <a:pPr algn="r" fontAlgn="ctr"/>
                      <a:r>
                        <a:rPr lang="en-US" sz="1000" b="0" i="0" u="none" strike="noStrike" dirty="0">
                          <a:solidFill>
                            <a:srgbClr val="000000"/>
                          </a:solidFill>
                          <a:latin typeface="Arial"/>
                        </a:rPr>
                        <a:t>Not sure which FFR's sell fish sandwiches made w/ WAP</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916469351"/>
              </p:ext>
            </p:extLst>
          </p:nvPr>
        </p:nvGraphicFramePr>
        <p:xfrm>
          <a:off x="5260752" y="1853521"/>
          <a:ext cx="3083566" cy="4544990"/>
        </p:xfrm>
        <a:graphic>
          <a:graphicData uri="http://schemas.openxmlformats.org/drawingml/2006/table">
            <a:tbl>
              <a:tblPr/>
              <a:tblGrid>
                <a:gridCol w="3083566">
                  <a:extLst>
                    <a:ext uri="{9D8B030D-6E8A-4147-A177-3AD203B41FA5}">
                      <a16:colId xmlns:a16="http://schemas.microsoft.com/office/drawing/2014/main" val="20000"/>
                    </a:ext>
                  </a:extLst>
                </a:gridCol>
              </a:tblGrid>
              <a:tr h="454499">
                <a:tc>
                  <a:txBody>
                    <a:bodyPr/>
                    <a:lstStyle/>
                    <a:p>
                      <a:pPr algn="r" fontAlgn="ctr"/>
                      <a:r>
                        <a:rPr lang="en-US" sz="1000" b="0" i="0" u="none" strike="noStrike" dirty="0">
                          <a:solidFill>
                            <a:srgbClr val="000000"/>
                          </a:solidFill>
                          <a:latin typeface="Arial"/>
                        </a:rPr>
                        <a:t>Does not taste good</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54499">
                <a:tc>
                  <a:txBody>
                    <a:bodyPr/>
                    <a:lstStyle/>
                    <a:p>
                      <a:pPr algn="r" fontAlgn="ctr"/>
                      <a:r>
                        <a:rPr lang="en-US" sz="1000" b="0" i="0" u="none" strike="noStrike" dirty="0">
                          <a:solidFill>
                            <a:srgbClr val="000000"/>
                          </a:solidFill>
                          <a:latin typeface="Arial"/>
                        </a:rPr>
                        <a:t>Prefer farmed fish</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54499">
                <a:tc>
                  <a:txBody>
                    <a:bodyPr/>
                    <a:lstStyle/>
                    <a:p>
                      <a:pPr algn="r" fontAlgn="ctr"/>
                      <a:r>
                        <a:rPr lang="en-US" sz="1000" b="0" i="0" u="none" strike="noStrike" dirty="0">
                          <a:solidFill>
                            <a:srgbClr val="000000"/>
                          </a:solidFill>
                          <a:latin typeface="Arial"/>
                        </a:rPr>
                        <a:t>Someone in HH has celiac disease or </a:t>
                      </a:r>
                      <a:br>
                        <a:rPr lang="en-US" sz="1000" b="0" i="0" u="none" strike="noStrike" dirty="0">
                          <a:solidFill>
                            <a:srgbClr val="000000"/>
                          </a:solidFill>
                          <a:latin typeface="Arial"/>
                        </a:rPr>
                      </a:br>
                      <a:r>
                        <a:rPr lang="en-US" sz="1000" b="0" i="0" u="none" strike="noStrike" dirty="0">
                          <a:solidFill>
                            <a:srgbClr val="000000"/>
                          </a:solidFill>
                          <a:latin typeface="Arial"/>
                        </a:rPr>
                        <a:t>gluten sensitivity/allergy</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54499">
                <a:tc>
                  <a:txBody>
                    <a:bodyPr/>
                    <a:lstStyle/>
                    <a:p>
                      <a:pPr algn="r" fontAlgn="ctr"/>
                      <a:r>
                        <a:rPr lang="en-US" sz="1000" b="0" i="0" u="none" strike="noStrike" dirty="0">
                          <a:solidFill>
                            <a:srgbClr val="000000"/>
                          </a:solidFill>
                          <a:latin typeface="Arial"/>
                        </a:rPr>
                        <a:t>Only eat fish occasionally because good for you/prefer other proteins</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54499">
                <a:tc>
                  <a:txBody>
                    <a:bodyPr/>
                    <a:lstStyle/>
                    <a:p>
                      <a:pPr algn="r" fontAlgn="ctr"/>
                      <a:r>
                        <a:rPr lang="en-US" sz="1000" b="0" i="0" u="none" strike="noStrike" dirty="0">
                          <a:solidFill>
                            <a:srgbClr val="000000"/>
                          </a:solidFill>
                          <a:latin typeface="Arial"/>
                        </a:rPr>
                        <a:t>Wild Alaska Pollock doesn’t have many health benefits</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54499">
                <a:tc>
                  <a:txBody>
                    <a:bodyPr/>
                    <a:lstStyle/>
                    <a:p>
                      <a:pPr algn="r" fontAlgn="ctr"/>
                      <a:r>
                        <a:rPr lang="en-US" sz="1000" b="0" i="0" u="none" strike="noStrike" dirty="0">
                          <a:solidFill>
                            <a:srgbClr val="000000"/>
                          </a:solidFill>
                          <a:latin typeface="Arial"/>
                        </a:rPr>
                        <a:t>Too difficult to cook/prepare</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54499">
                <a:tc>
                  <a:txBody>
                    <a:bodyPr/>
                    <a:lstStyle/>
                    <a:p>
                      <a:pPr algn="r" fontAlgn="ctr"/>
                      <a:r>
                        <a:rPr lang="en-US" sz="1000" b="0" i="0" u="none" strike="noStrike" dirty="0">
                          <a:solidFill>
                            <a:srgbClr val="000000"/>
                          </a:solidFill>
                          <a:latin typeface="Arial"/>
                        </a:rPr>
                        <a:t>Too firm/not flakey enough</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54499">
                <a:tc>
                  <a:txBody>
                    <a:bodyPr/>
                    <a:lstStyle/>
                    <a:p>
                      <a:pPr algn="r" fontAlgn="ctr"/>
                      <a:r>
                        <a:rPr lang="en-US" sz="1000" b="0" i="0" u="none" strike="noStrike" dirty="0">
                          <a:solidFill>
                            <a:srgbClr val="000000"/>
                          </a:solidFill>
                          <a:latin typeface="Arial"/>
                        </a:rPr>
                        <a:t>Someone in HH has an allergy to seafood/fish</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54499">
                <a:tc>
                  <a:txBody>
                    <a:bodyPr/>
                    <a:lstStyle/>
                    <a:p>
                      <a:pPr algn="r" fontAlgn="ctr"/>
                      <a:r>
                        <a:rPr lang="en-US" sz="1000" b="0" i="0" u="none" strike="noStrike" dirty="0">
                          <a:solidFill>
                            <a:srgbClr val="000000"/>
                          </a:solidFill>
                          <a:latin typeface="Arial"/>
                        </a:rPr>
                        <a:t>My children prefer chicken nuggets over fish sticks</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54499">
                <a:tc>
                  <a:txBody>
                    <a:bodyPr/>
                    <a:lstStyle/>
                    <a:p>
                      <a:pPr algn="r" fontAlgn="ctr"/>
                      <a:r>
                        <a:rPr lang="en-US" sz="1000" b="0" i="0" u="none" strike="noStrike" dirty="0">
                          <a:solidFill>
                            <a:srgbClr val="000000"/>
                          </a:solidFill>
                          <a:latin typeface="Arial"/>
                        </a:rPr>
                        <a:t>Only eat fish during Lent</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22" name="Object 36"/>
          <p:cNvGraphicFramePr>
            <a:graphicFrameLocks noChangeAspect="1"/>
          </p:cNvGraphicFramePr>
          <p:nvPr>
            <p:extLst>
              <p:ext uri="{D42A27DB-BD31-4B8C-83A1-F6EECF244321}">
                <p14:modId xmlns:p14="http://schemas.microsoft.com/office/powerpoint/2010/main" val="296472881"/>
              </p:ext>
            </p:extLst>
          </p:nvPr>
        </p:nvGraphicFramePr>
        <p:xfrm>
          <a:off x="4091671" y="1891931"/>
          <a:ext cx="2631602" cy="4972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Object 36"/>
          <p:cNvGraphicFramePr>
            <a:graphicFrameLocks noChangeAspect="1"/>
          </p:cNvGraphicFramePr>
          <p:nvPr>
            <p:extLst>
              <p:ext uri="{D42A27DB-BD31-4B8C-83A1-F6EECF244321}">
                <p14:modId xmlns:p14="http://schemas.microsoft.com/office/powerpoint/2010/main" val="296472881"/>
              </p:ext>
            </p:extLst>
          </p:nvPr>
        </p:nvGraphicFramePr>
        <p:xfrm>
          <a:off x="8326787" y="1891931"/>
          <a:ext cx="2631602" cy="4972893"/>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8257882" y="6334671"/>
            <a:ext cx="234865" cy="526616"/>
          </a:xfrm>
          <a:prstGeom prst="rect">
            <a:avLst/>
          </a:prstGeom>
          <a:solidFill>
            <a:schemeClr val="bg1"/>
          </a:solidFill>
          <a:ln>
            <a:noFill/>
          </a:ln>
        </p:spPr>
        <p:txBody>
          <a:bodyPr wrap="square" rtlCol="0">
            <a:noAutofit/>
          </a:bodyPr>
          <a:lstStyle/>
          <a:p>
            <a:endParaRPr lang="en-US" sz="1000" dirty="0"/>
          </a:p>
        </p:txBody>
      </p:sp>
      <p:sp>
        <p:nvSpPr>
          <p:cNvPr id="2" name="TextBox 1">
            <a:extLst>
              <a:ext uri="{FF2B5EF4-FFF2-40B4-BE49-F238E27FC236}">
                <a16:creationId xmlns:a16="http://schemas.microsoft.com/office/drawing/2014/main" id="{0AEC5E8A-8B9D-2121-B216-7C7FE3B37453}"/>
              </a:ext>
            </a:extLst>
          </p:cNvPr>
          <p:cNvSpPr txBox="1"/>
          <p:nvPr/>
        </p:nvSpPr>
        <p:spPr>
          <a:xfrm>
            <a:off x="7946794" y="6335401"/>
            <a:ext cx="254524" cy="526616"/>
          </a:xfrm>
          <a:prstGeom prst="rect">
            <a:avLst/>
          </a:prstGeom>
          <a:solidFill>
            <a:schemeClr val="bg1"/>
          </a:solidFill>
          <a:ln>
            <a:noFill/>
          </a:ln>
        </p:spPr>
        <p:txBody>
          <a:bodyPr wrap="square" rtlCol="0">
            <a:noAutofit/>
          </a:bodyPr>
          <a:lstStyle/>
          <a:p>
            <a:endParaRPr lang="en-US" sz="1000" dirty="0"/>
          </a:p>
        </p:txBody>
      </p:sp>
      <p:sp>
        <p:nvSpPr>
          <p:cNvPr id="14" name="TextBox 13"/>
          <p:cNvSpPr txBox="1">
            <a:spLocks noChangeArrowheads="1"/>
          </p:cNvSpPr>
          <p:nvPr/>
        </p:nvSpPr>
        <p:spPr bwMode="auto">
          <a:xfrm>
            <a:off x="1175467" y="7140997"/>
            <a:ext cx="3465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5000"/>
              </a:spcBef>
              <a:buClr>
                <a:srgbClr val="021E3C"/>
              </a:buClr>
              <a:buSzPct val="90000"/>
              <a:buChar char="•"/>
              <a:defRPr sz="1600">
                <a:solidFill>
                  <a:schemeClr val="bg2"/>
                </a:solidFill>
                <a:latin typeface="Arial" charset="0"/>
                <a:ea typeface="ＭＳ Ｐゴシック" pitchFamily="34" charset="-128"/>
              </a:defRPr>
            </a:lvl1pPr>
            <a:lvl2pPr marL="742950" indent="-285750">
              <a:lnSpc>
                <a:spcPct val="95000"/>
              </a:lnSpc>
              <a:spcBef>
                <a:spcPct val="30000"/>
              </a:spcBef>
              <a:buFont typeface="Arial" charset="0"/>
              <a:buChar char="—"/>
              <a:defRPr sz="1400">
                <a:solidFill>
                  <a:schemeClr val="bg2"/>
                </a:solidFill>
                <a:latin typeface="Arial" charset="0"/>
                <a:ea typeface="ＭＳ Ｐゴシック" pitchFamily="34" charset="-128"/>
              </a:defRPr>
            </a:lvl2pPr>
            <a:lvl3pPr marL="1143000" indent="-228600">
              <a:lnSpc>
                <a:spcPct val="90000"/>
              </a:lnSpc>
              <a:spcBef>
                <a:spcPct val="25000"/>
              </a:spcBef>
              <a:buSzPct val="100000"/>
              <a:buFont typeface="Arial" charset="0"/>
              <a:buChar char="–"/>
              <a:defRPr sz="1200">
                <a:solidFill>
                  <a:schemeClr val="bg2"/>
                </a:solidFill>
                <a:latin typeface="Arial" charset="0"/>
                <a:ea typeface="ＭＳ Ｐゴシック" pitchFamily="34" charset="-128"/>
              </a:defRPr>
            </a:lvl3pPr>
            <a:lvl4pPr marL="1600200" indent="-228600">
              <a:spcBef>
                <a:spcPct val="20000"/>
              </a:spcBef>
              <a:buFont typeface="Arial" charset="0"/>
              <a:buChar char="»"/>
              <a:defRPr sz="1200">
                <a:solidFill>
                  <a:schemeClr val="bg2"/>
                </a:solidFill>
                <a:latin typeface="Arial" charset="0"/>
                <a:ea typeface="ＭＳ Ｐゴシック" pitchFamily="34" charset="-128"/>
              </a:defRPr>
            </a:lvl4pPr>
            <a:lvl5pPr marL="2057400" indent="-228600">
              <a:spcBef>
                <a:spcPct val="20000"/>
              </a:spcBef>
              <a:buFont typeface="Wingdings" pitchFamily="2" charset="2"/>
              <a:buChar char=""/>
              <a:defRPr sz="12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9pPr>
          </a:lstStyle>
          <a:p>
            <a:pPr>
              <a:spcBef>
                <a:spcPct val="0"/>
              </a:spcBef>
              <a:buClrTx/>
              <a:buSzTx/>
              <a:buNone/>
              <a:tabLst>
                <a:tab pos="1714500" algn="l"/>
                <a:tab pos="2914650" algn="l"/>
              </a:tabLst>
            </a:pPr>
            <a:r>
              <a:rPr lang="en-US" altLang="en-US" sz="900" dirty="0">
                <a:solidFill>
                  <a:srgbClr val="000000"/>
                </a:solidFill>
                <a:cs typeface="Arial" charset="0"/>
              </a:rPr>
              <a:t>Top 10 </a:t>
            </a:r>
            <a:r>
              <a:rPr lang="en-US" altLang="en-US" sz="900" u="sng" dirty="0">
                <a:solidFill>
                  <a:srgbClr val="000000"/>
                </a:solidFill>
                <a:cs typeface="Arial" charset="0"/>
              </a:rPr>
              <a:t>Current</a:t>
            </a:r>
            <a:r>
              <a:rPr lang="en-US" altLang="en-US" sz="900" dirty="0">
                <a:solidFill>
                  <a:srgbClr val="000000"/>
                </a:solidFill>
                <a:cs typeface="Arial" charset="0"/>
              </a:rPr>
              <a:t> Problems	Less Important </a:t>
            </a:r>
            <a:r>
              <a:rPr lang="en-US" altLang="en-US" sz="900" u="sng" dirty="0">
                <a:solidFill>
                  <a:srgbClr val="000000"/>
                </a:solidFill>
                <a:cs typeface="Arial" charset="0"/>
              </a:rPr>
              <a:t>Current</a:t>
            </a:r>
            <a:r>
              <a:rPr lang="en-US" altLang="en-US" sz="900" dirty="0">
                <a:solidFill>
                  <a:srgbClr val="000000"/>
                </a:solidFill>
                <a:cs typeface="Arial" charset="0"/>
              </a:rPr>
              <a:t> Issues</a:t>
            </a:r>
          </a:p>
        </p:txBody>
      </p:sp>
      <p:sp>
        <p:nvSpPr>
          <p:cNvPr id="15" name="Round Same Side Corner Rectangle 14"/>
          <p:cNvSpPr/>
          <p:nvPr/>
        </p:nvSpPr>
        <p:spPr bwMode="auto">
          <a:xfrm rot="5400000">
            <a:off x="1060299" y="7143651"/>
            <a:ext cx="142015" cy="214527"/>
          </a:xfrm>
          <a:prstGeom prst="round2SameRect">
            <a:avLst>
              <a:gd name="adj1" fmla="val 50000"/>
              <a:gd name="adj2" fmla="val 0"/>
            </a:avLst>
          </a:prstGeom>
          <a:solidFill>
            <a:schemeClr val="accent3"/>
          </a:solidFill>
          <a:ln>
            <a:noFill/>
          </a:ln>
        </p:spPr>
        <p:txBody>
          <a:bodyPr wrap="square" lIns="0" tIns="27432" rIns="0" bIns="27432">
            <a:spAutoFit/>
          </a:bodyPr>
          <a:lstStyle/>
          <a:p>
            <a:pPr algn="ctr">
              <a:defRPr/>
            </a:pPr>
            <a:endParaRPr lang="en-US" sz="900" dirty="0">
              <a:latin typeface="+mn-lt"/>
            </a:endParaRPr>
          </a:p>
        </p:txBody>
      </p:sp>
      <p:sp>
        <p:nvSpPr>
          <p:cNvPr id="16" name="Round Same Side Corner Rectangle 15"/>
          <p:cNvSpPr/>
          <p:nvPr/>
        </p:nvSpPr>
        <p:spPr bwMode="auto">
          <a:xfrm rot="5400000">
            <a:off x="2764022" y="7143651"/>
            <a:ext cx="142015" cy="214527"/>
          </a:xfrm>
          <a:prstGeom prst="round2SameRect">
            <a:avLst>
              <a:gd name="adj1" fmla="val 50000"/>
              <a:gd name="adj2" fmla="val 0"/>
            </a:avLst>
          </a:prstGeom>
          <a:solidFill>
            <a:schemeClr val="accent3">
              <a:lumMod val="40000"/>
              <a:lumOff val="60000"/>
            </a:schemeClr>
          </a:solidFill>
          <a:ln w="6350">
            <a:noFill/>
          </a:ln>
        </p:spPr>
        <p:txBody>
          <a:bodyPr wrap="square" lIns="0" tIns="27432" rIns="0" bIns="27432">
            <a:spAutoFit/>
          </a:bodyPr>
          <a:lstStyle/>
          <a:p>
            <a:pPr algn="ctr">
              <a:defRPr/>
            </a:pPr>
            <a:endParaRPr lang="en-US" sz="900" dirty="0">
              <a:latin typeface="+mn-lt"/>
            </a:endParaRPr>
          </a:p>
        </p:txBody>
      </p:sp>
      <p:sp>
        <p:nvSpPr>
          <p:cNvPr id="17" name="TextBox 16"/>
          <p:cNvSpPr txBox="1"/>
          <p:nvPr/>
        </p:nvSpPr>
        <p:spPr bwMode="gray">
          <a:xfrm>
            <a:off x="5500630"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
        <p:nvSpPr>
          <p:cNvPr id="25" name="Round Same Side Corner Rectangle 24"/>
          <p:cNvSpPr/>
          <p:nvPr/>
        </p:nvSpPr>
        <p:spPr bwMode="auto">
          <a:xfrm rot="5400000">
            <a:off x="5377228" y="7137079"/>
            <a:ext cx="142015" cy="214527"/>
          </a:xfrm>
          <a:prstGeom prst="round2SameRect">
            <a:avLst>
              <a:gd name="adj1" fmla="val 50000"/>
              <a:gd name="adj2" fmla="val 0"/>
            </a:avLst>
          </a:prstGeom>
          <a:solidFill>
            <a:srgbClr val="C3C1B5"/>
          </a:solidFill>
          <a:ln>
            <a:noFill/>
          </a:ln>
        </p:spPr>
        <p:txBody>
          <a:bodyPr wrap="square" lIns="0" tIns="27432" rIns="0" bIns="27432">
            <a:spAutoFit/>
          </a:bodyPr>
          <a:lstStyle/>
          <a:p>
            <a:pPr algn="ctr">
              <a:defRPr/>
            </a:pPr>
            <a:endParaRPr lang="en-US" sz="900" dirty="0">
              <a:latin typeface="+mn-lt"/>
            </a:endParaRPr>
          </a:p>
        </p:txBody>
      </p:sp>
    </p:spTree>
    <p:extLst>
      <p:ext uri="{BB962C8B-B14F-4D97-AF65-F5344CB8AC3E}">
        <p14:creationId xmlns:p14="http://schemas.microsoft.com/office/powerpoint/2010/main" val="128274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bwMode="gray">
          <a:xfrm>
            <a:off x="457200" y="1333524"/>
            <a:ext cx="9144000" cy="307777"/>
          </a:xfrm>
        </p:spPr>
        <p:txBody>
          <a:bodyPr/>
          <a:lstStyle/>
          <a:p>
            <a:pPr>
              <a:lnSpc>
                <a:spcPct val="100000"/>
              </a:lnSpc>
            </a:pPr>
            <a:r>
              <a:rPr lang="en-US" dirty="0"/>
              <a:t>Problem Scores Across All Issues Evaluated | Aware Non-Triers</a:t>
            </a:r>
            <a:endParaRPr lang="en-US" sz="1600" dirty="0"/>
          </a:p>
        </p:txBody>
      </p:sp>
      <p:sp>
        <p:nvSpPr>
          <p:cNvPr id="20"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23</a:t>
            </a:fld>
            <a:endParaRPr lang="en-US" dirty="0">
              <a:solidFill>
                <a:srgbClr val="FFFFFF"/>
              </a:solidFill>
            </a:endParaRPr>
          </a:p>
        </p:txBody>
      </p:sp>
      <p:sp>
        <p:nvSpPr>
          <p:cNvPr id="26" name="Rectangle 28"/>
          <p:cNvSpPr>
            <a:spLocks noChangeArrowheads="1"/>
          </p:cNvSpPr>
          <p:nvPr/>
        </p:nvSpPr>
        <p:spPr bwMode="auto">
          <a:xfrm>
            <a:off x="9122748" y="6754829"/>
            <a:ext cx="48423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(Cont’d)</a:t>
            </a:r>
          </a:p>
        </p:txBody>
      </p:sp>
      <p:graphicFrame>
        <p:nvGraphicFramePr>
          <p:cNvPr id="27" name="Object 36"/>
          <p:cNvGraphicFramePr>
            <a:graphicFrameLocks noChangeAspect="1"/>
          </p:cNvGraphicFramePr>
          <p:nvPr>
            <p:extLst>
              <p:ext uri="{D42A27DB-BD31-4B8C-83A1-F6EECF244321}">
                <p14:modId xmlns:p14="http://schemas.microsoft.com/office/powerpoint/2010/main" val="296472881"/>
              </p:ext>
            </p:extLst>
          </p:nvPr>
        </p:nvGraphicFramePr>
        <p:xfrm>
          <a:off x="3116170" y="1901748"/>
          <a:ext cx="2456645" cy="49221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431993292"/>
              </p:ext>
            </p:extLst>
          </p:nvPr>
        </p:nvGraphicFramePr>
        <p:xfrm>
          <a:off x="522514" y="1896822"/>
          <a:ext cx="2623928" cy="4936080"/>
        </p:xfrm>
        <a:graphic>
          <a:graphicData uri="http://schemas.openxmlformats.org/drawingml/2006/table">
            <a:tbl>
              <a:tblPr/>
              <a:tblGrid>
                <a:gridCol w="2623928">
                  <a:extLst>
                    <a:ext uri="{9D8B030D-6E8A-4147-A177-3AD203B41FA5}">
                      <a16:colId xmlns:a16="http://schemas.microsoft.com/office/drawing/2014/main" val="20000"/>
                    </a:ext>
                  </a:extLst>
                </a:gridCol>
              </a:tblGrid>
              <a:tr h="411340">
                <a:tc>
                  <a:txBody>
                    <a:bodyPr/>
                    <a:lstStyle/>
                    <a:p>
                      <a:pPr algn="r" fontAlgn="ctr"/>
                      <a:r>
                        <a:rPr lang="en-US" sz="1000" b="0" i="0" u="none" strike="noStrike" dirty="0">
                          <a:solidFill>
                            <a:srgbClr val="000000"/>
                          </a:solidFill>
                          <a:latin typeface="Arial"/>
                        </a:rPr>
                        <a:t>Don’t like that WAP can come from China</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11340">
                <a:tc>
                  <a:txBody>
                    <a:bodyPr/>
                    <a:lstStyle/>
                    <a:p>
                      <a:pPr algn="r" fontAlgn="ctr"/>
                      <a:r>
                        <a:rPr lang="en-US" sz="1000" b="0" i="0" u="none" strike="noStrike" dirty="0">
                          <a:solidFill>
                            <a:srgbClr val="000000"/>
                          </a:solidFill>
                          <a:latin typeface="Arial"/>
                        </a:rPr>
                        <a:t>Don’t know much about Wild Alaska Pollock</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11340">
                <a:tc>
                  <a:txBody>
                    <a:bodyPr/>
                    <a:lstStyle/>
                    <a:p>
                      <a:pPr algn="r" fontAlgn="ctr"/>
                      <a:r>
                        <a:rPr lang="en-US" sz="1000" b="0" i="0" u="none" strike="noStrike" dirty="0">
                          <a:solidFill>
                            <a:srgbClr val="000000"/>
                          </a:solidFill>
                          <a:latin typeface="Arial"/>
                        </a:rPr>
                        <a:t>Frozen fish may contain artificial or</a:t>
                      </a:r>
                      <a:br>
                        <a:rPr lang="en-US" sz="1000" b="0" i="0" u="none" strike="noStrike" dirty="0">
                          <a:solidFill>
                            <a:srgbClr val="000000"/>
                          </a:solidFill>
                          <a:latin typeface="Arial"/>
                        </a:rPr>
                      </a:br>
                      <a:r>
                        <a:rPr lang="en-US" sz="1000" b="0" i="0" u="none" strike="noStrike" dirty="0">
                          <a:solidFill>
                            <a:srgbClr val="000000"/>
                          </a:solidFill>
                          <a:latin typeface="Arial"/>
                        </a:rPr>
                        <a:t> chemical preservatives/additives</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11340">
                <a:tc>
                  <a:txBody>
                    <a:bodyPr/>
                    <a:lstStyle/>
                    <a:p>
                      <a:pPr algn="r" fontAlgn="ctr"/>
                      <a:r>
                        <a:rPr lang="en-US" sz="1000" b="0" i="0" u="none" strike="noStrike" dirty="0">
                          <a:solidFill>
                            <a:srgbClr val="000000"/>
                          </a:solidFill>
                          <a:latin typeface="Arial"/>
                        </a:rPr>
                        <a:t>More price sensitive when buying groceries including fish due to inflation/economy</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11340">
                <a:tc>
                  <a:txBody>
                    <a:bodyPr/>
                    <a:lstStyle/>
                    <a:p>
                      <a:pPr algn="r" fontAlgn="ctr"/>
                      <a:r>
                        <a:rPr lang="en-US" sz="1000" b="0" i="0" u="none" strike="noStrike" dirty="0">
                          <a:solidFill>
                            <a:srgbClr val="000000"/>
                          </a:solidFill>
                          <a:latin typeface="Arial"/>
                        </a:rPr>
                        <a:t>Breaded/battered frozen fish too processed/not good for you</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11340">
                <a:tc>
                  <a:txBody>
                    <a:bodyPr/>
                    <a:lstStyle/>
                    <a:p>
                      <a:pPr algn="r" fontAlgn="ctr"/>
                      <a:r>
                        <a:rPr lang="en-US" sz="1000" b="0" i="0" u="none" strike="noStrike" dirty="0">
                          <a:solidFill>
                            <a:srgbClr val="000000"/>
                          </a:solidFill>
                          <a:latin typeface="Arial"/>
                        </a:rPr>
                        <a:t>Never see it on restaurant menus</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11340">
                <a:tc>
                  <a:txBody>
                    <a:bodyPr/>
                    <a:lstStyle/>
                    <a:p>
                      <a:pPr algn="r" fontAlgn="ctr"/>
                      <a:r>
                        <a:rPr lang="en-US" sz="1000" b="0" i="0" u="none" strike="noStrike" dirty="0">
                          <a:solidFill>
                            <a:srgbClr val="000000"/>
                          </a:solidFill>
                          <a:latin typeface="Arial"/>
                        </a:rPr>
                        <a:t>Don’t typically order fish sandwiches at FFR's</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11340">
                <a:tc>
                  <a:txBody>
                    <a:bodyPr/>
                    <a:lstStyle/>
                    <a:p>
                      <a:pPr algn="r" fontAlgn="ctr"/>
                      <a:r>
                        <a:rPr lang="en-US" sz="1000" b="0" i="0" u="none" strike="noStrike" dirty="0">
                          <a:solidFill>
                            <a:srgbClr val="000000"/>
                          </a:solidFill>
                          <a:latin typeface="Arial"/>
                        </a:rPr>
                        <a:t>Too expensive</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11340">
                <a:tc>
                  <a:txBody>
                    <a:bodyPr/>
                    <a:lstStyle/>
                    <a:p>
                      <a:pPr algn="r" fontAlgn="ctr"/>
                      <a:r>
                        <a:rPr lang="en-US" sz="1000" b="0" i="0" u="none" strike="noStrike" dirty="0">
                          <a:solidFill>
                            <a:srgbClr val="000000"/>
                          </a:solidFill>
                          <a:latin typeface="Arial"/>
                        </a:rPr>
                        <a:t>Actively avoid fried foods, including fried or battered/breaded fish</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11340">
                <a:tc>
                  <a:txBody>
                    <a:bodyPr/>
                    <a:lstStyle/>
                    <a:p>
                      <a:pPr algn="r" fontAlgn="ctr"/>
                      <a:r>
                        <a:rPr lang="en-US" sz="1000" b="0" i="0" u="none" strike="noStrike" dirty="0">
                          <a:solidFill>
                            <a:srgbClr val="000000"/>
                          </a:solidFill>
                          <a:latin typeface="Arial"/>
                        </a:rPr>
                        <a:t>Because of the economy &amp; Covid, reduced eating out/ordering in</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411340">
                <a:tc>
                  <a:txBody>
                    <a:bodyPr/>
                    <a:lstStyle/>
                    <a:p>
                      <a:pPr algn="r" fontAlgn="ctr"/>
                      <a:r>
                        <a:rPr lang="en-US" sz="1000" b="0" i="0" u="none" strike="noStrike" dirty="0">
                          <a:solidFill>
                            <a:srgbClr val="000000"/>
                          </a:solidFill>
                          <a:latin typeface="Arial"/>
                        </a:rPr>
                        <a:t>Not sure how best to cook/prepare it</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411340">
                <a:tc>
                  <a:txBody>
                    <a:bodyPr/>
                    <a:lstStyle/>
                    <a:p>
                      <a:pPr algn="r" fontAlgn="ctr"/>
                      <a:r>
                        <a:rPr lang="en-US" sz="1000" b="0" i="0" u="none" strike="noStrike" dirty="0">
                          <a:solidFill>
                            <a:srgbClr val="000000"/>
                          </a:solidFill>
                          <a:latin typeface="Arial"/>
                        </a:rPr>
                        <a:t>Don’t know where to purchase/order it</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bl>
          </a:graphicData>
        </a:graphic>
      </p:graphicFrame>
      <p:graphicFrame>
        <p:nvGraphicFramePr>
          <p:cNvPr id="29" name="Object 36"/>
          <p:cNvGraphicFramePr>
            <a:graphicFrameLocks noChangeAspect="1"/>
          </p:cNvGraphicFramePr>
          <p:nvPr>
            <p:extLst>
              <p:ext uri="{D42A27DB-BD31-4B8C-83A1-F6EECF244321}">
                <p14:modId xmlns:p14="http://schemas.microsoft.com/office/powerpoint/2010/main" val="296472881"/>
              </p:ext>
            </p:extLst>
          </p:nvPr>
        </p:nvGraphicFramePr>
        <p:xfrm>
          <a:off x="8278649" y="1901748"/>
          <a:ext cx="2456645" cy="4922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844741503"/>
              </p:ext>
            </p:extLst>
          </p:nvPr>
        </p:nvGraphicFramePr>
        <p:xfrm>
          <a:off x="5427023" y="1896822"/>
          <a:ext cx="2877734" cy="4936080"/>
        </p:xfrm>
        <a:graphic>
          <a:graphicData uri="http://schemas.openxmlformats.org/drawingml/2006/table">
            <a:tbl>
              <a:tblPr/>
              <a:tblGrid>
                <a:gridCol w="2877734">
                  <a:extLst>
                    <a:ext uri="{9D8B030D-6E8A-4147-A177-3AD203B41FA5}">
                      <a16:colId xmlns:a16="http://schemas.microsoft.com/office/drawing/2014/main" val="20000"/>
                    </a:ext>
                  </a:extLst>
                </a:gridCol>
              </a:tblGrid>
              <a:tr h="411340">
                <a:tc>
                  <a:txBody>
                    <a:bodyPr/>
                    <a:lstStyle/>
                    <a:p>
                      <a:pPr algn="r" fontAlgn="ctr"/>
                      <a:r>
                        <a:rPr lang="en-US" sz="1000" b="0" i="0" u="none" strike="noStrike" dirty="0">
                          <a:solidFill>
                            <a:srgbClr val="000000"/>
                          </a:solidFill>
                          <a:latin typeface="Arial"/>
                        </a:rPr>
                        <a:t>Prefer other types of fish, such as salmon</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11340">
                <a:tc>
                  <a:txBody>
                    <a:bodyPr/>
                    <a:lstStyle/>
                    <a:p>
                      <a:pPr algn="r" fontAlgn="ctr"/>
                      <a:r>
                        <a:rPr lang="en-US" sz="1000" b="0" i="0" u="none" strike="noStrike" dirty="0">
                          <a:solidFill>
                            <a:srgbClr val="000000"/>
                          </a:solidFill>
                          <a:latin typeface="Arial"/>
                        </a:rPr>
                        <a:t>Not sure which brands of frozen breaded/battered fish fillets or fish sticks made w/ WAP</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11340">
                <a:tc>
                  <a:txBody>
                    <a:bodyPr/>
                    <a:lstStyle/>
                    <a:p>
                      <a:pPr algn="r" fontAlgn="ctr"/>
                      <a:r>
                        <a:rPr lang="en-US" sz="1000" b="0" i="0" u="none" strike="noStrike" dirty="0">
                          <a:solidFill>
                            <a:srgbClr val="000000"/>
                          </a:solidFill>
                          <a:latin typeface="Arial"/>
                        </a:rPr>
                        <a:t>Not sure if really wild caught</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11340">
                <a:tc>
                  <a:txBody>
                    <a:bodyPr/>
                    <a:lstStyle/>
                    <a:p>
                      <a:pPr algn="r" fontAlgn="ctr"/>
                      <a:r>
                        <a:rPr lang="en-US" sz="1000" b="0" i="0" u="none" strike="noStrike" dirty="0">
                          <a:solidFill>
                            <a:srgbClr val="000000"/>
                          </a:solidFill>
                          <a:latin typeface="Arial"/>
                        </a:rPr>
                        <a:t>Wild caught fish often has high mercury levels</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11340">
                <a:tc>
                  <a:txBody>
                    <a:bodyPr/>
                    <a:lstStyle/>
                    <a:p>
                      <a:pPr algn="r" fontAlgn="ctr"/>
                      <a:r>
                        <a:rPr lang="en-US" sz="1000" b="0" i="0" u="none" strike="noStrike" dirty="0">
                          <a:solidFill>
                            <a:srgbClr val="000000"/>
                          </a:solidFill>
                          <a:latin typeface="Arial"/>
                        </a:rPr>
                        <a:t>Does not taste good</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11340">
                <a:tc>
                  <a:txBody>
                    <a:bodyPr/>
                    <a:lstStyle/>
                    <a:p>
                      <a:pPr algn="r" fontAlgn="ctr"/>
                      <a:r>
                        <a:rPr lang="en-US" sz="1000" b="0" i="0" u="none" strike="noStrike" dirty="0">
                          <a:solidFill>
                            <a:srgbClr val="000000"/>
                          </a:solidFill>
                          <a:latin typeface="Arial"/>
                        </a:rPr>
                        <a:t>Not available where I shop for seafood</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11340">
                <a:tc>
                  <a:txBody>
                    <a:bodyPr/>
                    <a:lstStyle/>
                    <a:p>
                      <a:pPr algn="r" fontAlgn="ctr"/>
                      <a:r>
                        <a:rPr lang="en-US" sz="1000" b="0" i="0" u="none" strike="noStrike" dirty="0">
                          <a:solidFill>
                            <a:srgbClr val="000000"/>
                          </a:solidFill>
                          <a:latin typeface="Arial"/>
                        </a:rPr>
                        <a:t>Not sure which FFR's sell fish </a:t>
                      </a:r>
                      <a:br>
                        <a:rPr lang="en-US" sz="1000" b="0" i="0" u="none" strike="noStrike" dirty="0">
                          <a:solidFill>
                            <a:srgbClr val="000000"/>
                          </a:solidFill>
                          <a:latin typeface="Arial"/>
                        </a:rPr>
                      </a:br>
                      <a:r>
                        <a:rPr lang="en-US" sz="1000" b="0" i="0" u="none" strike="noStrike" dirty="0">
                          <a:solidFill>
                            <a:srgbClr val="000000"/>
                          </a:solidFill>
                          <a:latin typeface="Arial"/>
                        </a:rPr>
                        <a:t>sandwiches made w/ WAP</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11340">
                <a:tc>
                  <a:txBody>
                    <a:bodyPr/>
                    <a:lstStyle/>
                    <a:p>
                      <a:pPr algn="r" fontAlgn="ctr"/>
                      <a:r>
                        <a:rPr lang="en-US" sz="1000" b="0" i="0" u="none" strike="noStrike" dirty="0">
                          <a:solidFill>
                            <a:srgbClr val="000000"/>
                          </a:solidFill>
                          <a:latin typeface="Arial"/>
                        </a:rPr>
                        <a:t>Commercial fishing leads to over fishing/</a:t>
                      </a:r>
                      <a:br>
                        <a:rPr lang="en-US" sz="1000" b="0" i="0" u="none" strike="noStrike" dirty="0">
                          <a:solidFill>
                            <a:srgbClr val="000000"/>
                          </a:solidFill>
                          <a:latin typeface="Arial"/>
                        </a:rPr>
                      </a:br>
                      <a:r>
                        <a:rPr lang="en-US" sz="1000" b="0" i="0" u="none" strike="noStrike" dirty="0">
                          <a:solidFill>
                            <a:srgbClr val="000000"/>
                          </a:solidFill>
                          <a:latin typeface="Arial"/>
                        </a:rPr>
                        <a:t>unwanted bycatch/habitat damage</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11340">
                <a:tc>
                  <a:txBody>
                    <a:bodyPr/>
                    <a:lstStyle/>
                    <a:p>
                      <a:pPr algn="r" fontAlgn="ctr"/>
                      <a:r>
                        <a:rPr lang="en-US" sz="1000" b="0" i="0" u="none" strike="noStrike" dirty="0">
                          <a:solidFill>
                            <a:srgbClr val="000000"/>
                          </a:solidFill>
                          <a:latin typeface="Arial"/>
                        </a:rPr>
                        <a:t>Prefer plain (unbreaded) fish as is a </a:t>
                      </a:r>
                      <a:br>
                        <a:rPr lang="en-US" sz="1000" b="0" i="0" u="none" strike="noStrike" dirty="0">
                          <a:solidFill>
                            <a:srgbClr val="000000"/>
                          </a:solidFill>
                          <a:latin typeface="Arial"/>
                        </a:rPr>
                      </a:br>
                      <a:r>
                        <a:rPr lang="en-US" sz="1000" b="0" i="0" u="none" strike="noStrike" dirty="0">
                          <a:solidFill>
                            <a:srgbClr val="000000"/>
                          </a:solidFill>
                          <a:latin typeface="Arial"/>
                        </a:rPr>
                        <a:t>healthier choice</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11340">
                <a:tc>
                  <a:txBody>
                    <a:bodyPr/>
                    <a:lstStyle/>
                    <a:p>
                      <a:pPr algn="r" fontAlgn="ctr"/>
                      <a:r>
                        <a:rPr lang="en-US" sz="1000" b="0" i="0" u="none" strike="noStrike" dirty="0">
                          <a:solidFill>
                            <a:srgbClr val="000000"/>
                          </a:solidFill>
                          <a:latin typeface="Arial"/>
                        </a:rPr>
                        <a:t>Don’t like frozen fish overall</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411340">
                <a:tc>
                  <a:txBody>
                    <a:bodyPr/>
                    <a:lstStyle/>
                    <a:p>
                      <a:pPr algn="r" fontAlgn="ctr"/>
                      <a:r>
                        <a:rPr lang="en-US" sz="1000" b="0" i="0" u="none" strike="noStrike" dirty="0">
                          <a:solidFill>
                            <a:srgbClr val="000000"/>
                          </a:solidFill>
                          <a:latin typeface="Arial"/>
                        </a:rPr>
                        <a:t>Not sure if caught in a sustainable manner</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411340">
                <a:tc>
                  <a:txBody>
                    <a:bodyPr/>
                    <a:lstStyle/>
                    <a:p>
                      <a:pPr algn="r" fontAlgn="ctr"/>
                      <a:r>
                        <a:rPr lang="en-US" sz="1000" b="0" i="0" u="none" strike="noStrike" dirty="0">
                          <a:solidFill>
                            <a:srgbClr val="000000"/>
                          </a:solidFill>
                          <a:latin typeface="Arial"/>
                        </a:rPr>
                        <a:t>Too fishy tasting</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12" name="TextBox 11"/>
          <p:cNvSpPr txBox="1">
            <a:spLocks noChangeArrowheads="1"/>
          </p:cNvSpPr>
          <p:nvPr/>
        </p:nvSpPr>
        <p:spPr bwMode="auto">
          <a:xfrm>
            <a:off x="1175467" y="7140997"/>
            <a:ext cx="3465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5000"/>
              </a:spcBef>
              <a:buClr>
                <a:srgbClr val="021E3C"/>
              </a:buClr>
              <a:buSzPct val="90000"/>
              <a:buChar char="•"/>
              <a:defRPr sz="1600">
                <a:solidFill>
                  <a:schemeClr val="bg2"/>
                </a:solidFill>
                <a:latin typeface="Arial" charset="0"/>
                <a:ea typeface="ＭＳ Ｐゴシック" pitchFamily="34" charset="-128"/>
              </a:defRPr>
            </a:lvl1pPr>
            <a:lvl2pPr marL="742950" indent="-285750">
              <a:lnSpc>
                <a:spcPct val="95000"/>
              </a:lnSpc>
              <a:spcBef>
                <a:spcPct val="30000"/>
              </a:spcBef>
              <a:buFont typeface="Arial" charset="0"/>
              <a:buChar char="—"/>
              <a:defRPr sz="1400">
                <a:solidFill>
                  <a:schemeClr val="bg2"/>
                </a:solidFill>
                <a:latin typeface="Arial" charset="0"/>
                <a:ea typeface="ＭＳ Ｐゴシック" pitchFamily="34" charset="-128"/>
              </a:defRPr>
            </a:lvl2pPr>
            <a:lvl3pPr marL="1143000" indent="-228600">
              <a:lnSpc>
                <a:spcPct val="90000"/>
              </a:lnSpc>
              <a:spcBef>
                <a:spcPct val="25000"/>
              </a:spcBef>
              <a:buSzPct val="100000"/>
              <a:buFont typeface="Arial" charset="0"/>
              <a:buChar char="–"/>
              <a:defRPr sz="1200">
                <a:solidFill>
                  <a:schemeClr val="bg2"/>
                </a:solidFill>
                <a:latin typeface="Arial" charset="0"/>
                <a:ea typeface="ＭＳ Ｐゴシック" pitchFamily="34" charset="-128"/>
              </a:defRPr>
            </a:lvl3pPr>
            <a:lvl4pPr marL="1600200" indent="-228600">
              <a:spcBef>
                <a:spcPct val="20000"/>
              </a:spcBef>
              <a:buFont typeface="Arial" charset="0"/>
              <a:buChar char="»"/>
              <a:defRPr sz="1200">
                <a:solidFill>
                  <a:schemeClr val="bg2"/>
                </a:solidFill>
                <a:latin typeface="Arial" charset="0"/>
                <a:ea typeface="ＭＳ Ｐゴシック" pitchFamily="34" charset="-128"/>
              </a:defRPr>
            </a:lvl4pPr>
            <a:lvl5pPr marL="2057400" indent="-228600">
              <a:spcBef>
                <a:spcPct val="20000"/>
              </a:spcBef>
              <a:buFont typeface="Wingdings" pitchFamily="2" charset="2"/>
              <a:buChar char=""/>
              <a:defRPr sz="12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9pPr>
          </a:lstStyle>
          <a:p>
            <a:pPr>
              <a:spcBef>
                <a:spcPct val="0"/>
              </a:spcBef>
              <a:buClrTx/>
              <a:buSzTx/>
              <a:buNone/>
              <a:tabLst>
                <a:tab pos="1714500" algn="l"/>
                <a:tab pos="2914650" algn="l"/>
              </a:tabLst>
            </a:pPr>
            <a:r>
              <a:rPr lang="en-US" altLang="en-US" sz="900" dirty="0">
                <a:solidFill>
                  <a:srgbClr val="000000"/>
                </a:solidFill>
                <a:cs typeface="Arial" charset="0"/>
              </a:rPr>
              <a:t>Top 10 </a:t>
            </a:r>
            <a:r>
              <a:rPr lang="en-US" altLang="en-US" sz="900" u="sng" dirty="0">
                <a:solidFill>
                  <a:srgbClr val="000000"/>
                </a:solidFill>
                <a:cs typeface="Arial" charset="0"/>
              </a:rPr>
              <a:t>Current</a:t>
            </a:r>
            <a:r>
              <a:rPr lang="en-US" altLang="en-US" sz="900" dirty="0">
                <a:solidFill>
                  <a:srgbClr val="000000"/>
                </a:solidFill>
                <a:cs typeface="Arial" charset="0"/>
              </a:rPr>
              <a:t> Problems	Less Important </a:t>
            </a:r>
            <a:r>
              <a:rPr lang="en-US" altLang="en-US" sz="900" u="sng" dirty="0">
                <a:solidFill>
                  <a:srgbClr val="000000"/>
                </a:solidFill>
                <a:cs typeface="Arial" charset="0"/>
              </a:rPr>
              <a:t>Current</a:t>
            </a:r>
            <a:r>
              <a:rPr lang="en-US" altLang="en-US" sz="900" dirty="0">
                <a:solidFill>
                  <a:srgbClr val="000000"/>
                </a:solidFill>
                <a:cs typeface="Arial" charset="0"/>
              </a:rPr>
              <a:t> Issues</a:t>
            </a:r>
          </a:p>
        </p:txBody>
      </p:sp>
      <p:sp>
        <p:nvSpPr>
          <p:cNvPr id="13" name="Round Same Side Corner Rectangle 12"/>
          <p:cNvSpPr/>
          <p:nvPr/>
        </p:nvSpPr>
        <p:spPr bwMode="auto">
          <a:xfrm rot="5400000">
            <a:off x="1060299" y="7143651"/>
            <a:ext cx="142015" cy="214527"/>
          </a:xfrm>
          <a:prstGeom prst="round2SameRect">
            <a:avLst>
              <a:gd name="adj1" fmla="val 50000"/>
              <a:gd name="adj2" fmla="val 0"/>
            </a:avLst>
          </a:prstGeom>
          <a:solidFill>
            <a:schemeClr val="accent3"/>
          </a:solidFill>
          <a:ln>
            <a:noFill/>
          </a:ln>
        </p:spPr>
        <p:txBody>
          <a:bodyPr wrap="square" lIns="0" tIns="27432" rIns="0" bIns="27432">
            <a:spAutoFit/>
          </a:bodyPr>
          <a:lstStyle/>
          <a:p>
            <a:pPr algn="ctr">
              <a:defRPr/>
            </a:pPr>
            <a:endParaRPr lang="en-US" sz="900" dirty="0">
              <a:latin typeface="+mn-lt"/>
            </a:endParaRPr>
          </a:p>
        </p:txBody>
      </p:sp>
      <p:sp>
        <p:nvSpPr>
          <p:cNvPr id="17" name="Round Same Side Corner Rectangle 16"/>
          <p:cNvSpPr/>
          <p:nvPr/>
        </p:nvSpPr>
        <p:spPr bwMode="auto">
          <a:xfrm rot="5400000">
            <a:off x="2764022" y="7143651"/>
            <a:ext cx="142015" cy="214527"/>
          </a:xfrm>
          <a:prstGeom prst="round2SameRect">
            <a:avLst>
              <a:gd name="adj1" fmla="val 50000"/>
              <a:gd name="adj2" fmla="val 0"/>
            </a:avLst>
          </a:prstGeom>
          <a:solidFill>
            <a:schemeClr val="accent3">
              <a:lumMod val="40000"/>
              <a:lumOff val="60000"/>
            </a:schemeClr>
          </a:solidFill>
          <a:ln w="6350">
            <a:noFill/>
          </a:ln>
        </p:spPr>
        <p:txBody>
          <a:bodyPr wrap="square" lIns="0" tIns="27432" rIns="0" bIns="27432">
            <a:spAutoFit/>
          </a:bodyPr>
          <a:lstStyle/>
          <a:p>
            <a:pPr algn="ctr">
              <a:defRPr/>
            </a:pPr>
            <a:endParaRPr lang="en-US" sz="900" dirty="0">
              <a:latin typeface="+mn-lt"/>
            </a:endParaRPr>
          </a:p>
        </p:txBody>
      </p:sp>
      <p:sp>
        <p:nvSpPr>
          <p:cNvPr id="18" name="TextBox 17"/>
          <p:cNvSpPr txBox="1"/>
          <p:nvPr/>
        </p:nvSpPr>
        <p:spPr bwMode="gray">
          <a:xfrm>
            <a:off x="5500630"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
        <p:nvSpPr>
          <p:cNvPr id="19" name="Round Same Side Corner Rectangle 18"/>
          <p:cNvSpPr/>
          <p:nvPr/>
        </p:nvSpPr>
        <p:spPr bwMode="auto">
          <a:xfrm rot="5400000">
            <a:off x="5377228" y="7137079"/>
            <a:ext cx="142015" cy="214527"/>
          </a:xfrm>
          <a:prstGeom prst="round2SameRect">
            <a:avLst>
              <a:gd name="adj1" fmla="val 50000"/>
              <a:gd name="adj2" fmla="val 0"/>
            </a:avLst>
          </a:prstGeom>
          <a:solidFill>
            <a:srgbClr val="C3C1B5"/>
          </a:solidFill>
          <a:ln>
            <a:noFill/>
          </a:ln>
        </p:spPr>
        <p:txBody>
          <a:bodyPr wrap="square" lIns="0" tIns="27432" rIns="0" bIns="27432">
            <a:spAutoFit/>
          </a:bodyPr>
          <a:lstStyle/>
          <a:p>
            <a:pPr algn="ctr">
              <a:defRPr/>
            </a:pPr>
            <a:endParaRPr lang="en-US" sz="900" dirty="0">
              <a:latin typeface="+mn-lt"/>
            </a:endParaRPr>
          </a:p>
        </p:txBody>
      </p:sp>
    </p:spTree>
    <p:extLst>
      <p:ext uri="{BB962C8B-B14F-4D97-AF65-F5344CB8AC3E}">
        <p14:creationId xmlns:p14="http://schemas.microsoft.com/office/powerpoint/2010/main" val="1282742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bwMode="gray">
          <a:xfrm>
            <a:off x="445324" y="1333523"/>
            <a:ext cx="9601201" cy="307777"/>
          </a:xfrm>
        </p:spPr>
        <p:txBody>
          <a:bodyPr/>
          <a:lstStyle/>
          <a:p>
            <a:pPr>
              <a:lnSpc>
                <a:spcPct val="100000"/>
              </a:lnSpc>
            </a:pPr>
            <a:r>
              <a:rPr lang="en-US" dirty="0"/>
              <a:t>Problem Scores Across All Issues Evaluated | Aware Non-Triers </a:t>
            </a:r>
            <a:r>
              <a:rPr lang="en-US" sz="1600" dirty="0"/>
              <a:t>(Cont’d)</a:t>
            </a:r>
          </a:p>
        </p:txBody>
      </p:sp>
      <p:sp>
        <p:nvSpPr>
          <p:cNvPr id="20" name="Slide Number Placeholder 2"/>
          <p:cNvSpPr>
            <a:spLocks noGrp="1"/>
          </p:cNvSpPr>
          <p:nvPr>
            <p:ph type="sldNum" sz="quarter" idx="12"/>
          </p:nvPr>
        </p:nvSpPr>
        <p:spPr bwMode="gray">
          <a:xfrm>
            <a:off x="9394790" y="7432745"/>
            <a:ext cx="187552" cy="236104"/>
          </a:xfrm>
        </p:spPr>
        <p:txBody>
          <a:bodyPr/>
          <a:lstStyle/>
          <a:p>
            <a:fld id="{45315111-7069-4786-91A8-96C54E96A951}" type="slidenum">
              <a:rPr lang="en-US" smtClean="0">
                <a:solidFill>
                  <a:srgbClr val="FFFFFF"/>
                </a:solidFill>
              </a:rPr>
              <a:pPr/>
              <a:t>24</a:t>
            </a:fld>
            <a:endParaRPr lang="en-US" dirty="0">
              <a:solidFill>
                <a:srgbClr val="FFFFFF"/>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439003666"/>
              </p:ext>
            </p:extLst>
          </p:nvPr>
        </p:nvGraphicFramePr>
        <p:xfrm>
          <a:off x="902509" y="1853530"/>
          <a:ext cx="3168545" cy="4984001"/>
        </p:xfrm>
        <a:graphic>
          <a:graphicData uri="http://schemas.openxmlformats.org/drawingml/2006/table">
            <a:tbl>
              <a:tblPr/>
              <a:tblGrid>
                <a:gridCol w="3168545">
                  <a:extLst>
                    <a:ext uri="{9D8B030D-6E8A-4147-A177-3AD203B41FA5}">
                      <a16:colId xmlns:a16="http://schemas.microsoft.com/office/drawing/2014/main" val="20000"/>
                    </a:ext>
                  </a:extLst>
                </a:gridCol>
              </a:tblGrid>
              <a:tr h="453091">
                <a:tc>
                  <a:txBody>
                    <a:bodyPr/>
                    <a:lstStyle/>
                    <a:p>
                      <a:pPr algn="r" fontAlgn="ctr"/>
                      <a:r>
                        <a:rPr lang="en-US" sz="1000" b="0" i="0" u="none" strike="noStrike" dirty="0">
                          <a:solidFill>
                            <a:srgbClr val="000000"/>
                          </a:solidFill>
                          <a:latin typeface="Arial"/>
                        </a:rPr>
                        <a:t>Cooking aroma of fish is unpleasant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53091">
                <a:tc>
                  <a:txBody>
                    <a:bodyPr/>
                    <a:lstStyle/>
                    <a:p>
                      <a:pPr algn="r" fontAlgn="ctr"/>
                      <a:r>
                        <a:rPr lang="en-US" sz="1000" b="0" i="0" u="none" strike="noStrike" dirty="0">
                          <a:solidFill>
                            <a:srgbClr val="000000"/>
                          </a:solidFill>
                          <a:latin typeface="Arial"/>
                        </a:rPr>
                        <a:t>Most breaded/battered fish fillets and </a:t>
                      </a:r>
                      <a:br>
                        <a:rPr lang="en-US" sz="1000" b="0" i="0" u="none" strike="noStrike" dirty="0">
                          <a:solidFill>
                            <a:srgbClr val="000000"/>
                          </a:solidFill>
                          <a:latin typeface="Arial"/>
                        </a:rPr>
                      </a:br>
                      <a:r>
                        <a:rPr lang="en-US" sz="1000" b="0" i="0" u="none" strike="noStrike" dirty="0">
                          <a:solidFill>
                            <a:srgbClr val="000000"/>
                          </a:solidFill>
                          <a:latin typeface="Arial"/>
                        </a:rPr>
                        <a:t>sandwiches made with Cod/not with WAP</a:t>
                      </a: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453091">
                <a:tc>
                  <a:txBody>
                    <a:bodyPr/>
                    <a:lstStyle/>
                    <a:p>
                      <a:pPr algn="r" fontAlgn="ctr"/>
                      <a:r>
                        <a:rPr lang="en-US" sz="1000" b="0" i="0" u="none" strike="noStrike" dirty="0">
                          <a:solidFill>
                            <a:srgbClr val="000000"/>
                          </a:solidFill>
                          <a:latin typeface="Arial"/>
                        </a:rPr>
                        <a:t>Other types of fish less expensive</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53091">
                <a:tc>
                  <a:txBody>
                    <a:bodyPr/>
                    <a:lstStyle/>
                    <a:p>
                      <a:pPr algn="r" fontAlgn="ctr"/>
                      <a:r>
                        <a:rPr lang="en-US" sz="1000" b="0" i="0" u="none" strike="noStrike" dirty="0">
                          <a:solidFill>
                            <a:srgbClr val="000000"/>
                          </a:solidFill>
                          <a:latin typeface="Arial"/>
                        </a:rPr>
                        <a:t>Too firm/not flakey enough</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53091">
                <a:tc>
                  <a:txBody>
                    <a:bodyPr/>
                    <a:lstStyle/>
                    <a:p>
                      <a:pPr algn="r" fontAlgn="ctr"/>
                      <a:r>
                        <a:rPr lang="en-US" sz="1000" b="0" i="0" u="none" strike="noStrike" dirty="0">
                          <a:solidFill>
                            <a:srgbClr val="000000"/>
                          </a:solidFill>
                          <a:latin typeface="Arial"/>
                        </a:rPr>
                        <a:t>Not sure it is really a product of Alaska</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53091">
                <a:tc>
                  <a:txBody>
                    <a:bodyPr/>
                    <a:lstStyle/>
                    <a:p>
                      <a:pPr algn="r" fontAlgn="ctr"/>
                      <a:r>
                        <a:rPr lang="en-US" sz="1000" b="0" i="0" u="none" strike="noStrike" dirty="0">
                          <a:solidFill>
                            <a:srgbClr val="000000"/>
                          </a:solidFill>
                          <a:latin typeface="Arial"/>
                        </a:rPr>
                        <a:t>Prefer other white fish, such as cod, tilapia, flounder</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53091">
                <a:tc>
                  <a:txBody>
                    <a:bodyPr/>
                    <a:lstStyle/>
                    <a:p>
                      <a:pPr algn="r" fontAlgn="ctr"/>
                      <a:r>
                        <a:rPr lang="en-US" sz="1000" b="0" i="0" u="none" strike="noStrike" dirty="0">
                          <a:solidFill>
                            <a:srgbClr val="000000"/>
                          </a:solidFill>
                          <a:latin typeface="Arial"/>
                        </a:rPr>
                        <a:t>Wild Alaska Pollock doesn’t have many health benefits</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53091">
                <a:tc>
                  <a:txBody>
                    <a:bodyPr/>
                    <a:lstStyle/>
                    <a:p>
                      <a:pPr algn="r" fontAlgn="ctr"/>
                      <a:r>
                        <a:rPr lang="en-US" sz="1000" b="0" i="0" u="none" strike="noStrike" dirty="0">
                          <a:solidFill>
                            <a:srgbClr val="000000"/>
                          </a:solidFill>
                          <a:latin typeface="Arial"/>
                        </a:rPr>
                        <a:t>Inferior quality as compared to cod</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53091">
                <a:tc>
                  <a:txBody>
                    <a:bodyPr/>
                    <a:lstStyle/>
                    <a:p>
                      <a:pPr algn="r" fontAlgn="ctr"/>
                      <a:r>
                        <a:rPr lang="en-US" sz="1000" b="0" i="0" u="none" strike="noStrike" dirty="0">
                          <a:solidFill>
                            <a:srgbClr val="000000"/>
                          </a:solidFill>
                          <a:latin typeface="Arial"/>
                        </a:rPr>
                        <a:t>Too cheap/inferior to other white fish</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53091">
                <a:tc>
                  <a:txBody>
                    <a:bodyPr/>
                    <a:lstStyle/>
                    <a:p>
                      <a:pPr algn="r" fontAlgn="ctr"/>
                      <a:r>
                        <a:rPr lang="en-US" sz="1000" b="0" i="0" u="none" strike="noStrike" dirty="0">
                          <a:solidFill>
                            <a:srgbClr val="000000"/>
                          </a:solidFill>
                          <a:latin typeface="Arial"/>
                        </a:rPr>
                        <a:t>Not a high quality fish</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53091">
                <a:tc>
                  <a:txBody>
                    <a:bodyPr/>
                    <a:lstStyle/>
                    <a:p>
                      <a:pPr algn="r" fontAlgn="ctr"/>
                      <a:r>
                        <a:rPr lang="en-US" sz="1000" b="0" i="0" u="none" strike="noStrike" dirty="0">
                          <a:solidFill>
                            <a:srgbClr val="000000"/>
                          </a:solidFill>
                          <a:latin typeface="Arial"/>
                        </a:rPr>
                        <a:t>Only eat fish occasionally because good for you/</a:t>
                      </a:r>
                      <a:br>
                        <a:rPr lang="en-US" sz="1000" b="0" i="0" u="none" strike="noStrike" dirty="0">
                          <a:solidFill>
                            <a:srgbClr val="000000"/>
                          </a:solidFill>
                          <a:latin typeface="Arial"/>
                        </a:rPr>
                      </a:br>
                      <a:r>
                        <a:rPr lang="en-US" sz="1000" b="0" i="0" u="none" strike="noStrike" dirty="0">
                          <a:solidFill>
                            <a:srgbClr val="000000"/>
                          </a:solidFill>
                          <a:latin typeface="Arial"/>
                        </a:rPr>
                        <a:t>prefer other proteins</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585003032"/>
              </p:ext>
            </p:extLst>
          </p:nvPr>
        </p:nvGraphicFramePr>
        <p:xfrm>
          <a:off x="5379507" y="1853521"/>
          <a:ext cx="2905436" cy="4544990"/>
        </p:xfrm>
        <a:graphic>
          <a:graphicData uri="http://schemas.openxmlformats.org/drawingml/2006/table">
            <a:tbl>
              <a:tblPr/>
              <a:tblGrid>
                <a:gridCol w="2905436">
                  <a:extLst>
                    <a:ext uri="{9D8B030D-6E8A-4147-A177-3AD203B41FA5}">
                      <a16:colId xmlns:a16="http://schemas.microsoft.com/office/drawing/2014/main" val="20000"/>
                    </a:ext>
                  </a:extLst>
                </a:gridCol>
              </a:tblGrid>
              <a:tr h="454499">
                <a:tc>
                  <a:txBody>
                    <a:bodyPr/>
                    <a:lstStyle/>
                    <a:p>
                      <a:pPr algn="r" fontAlgn="ctr"/>
                      <a:r>
                        <a:rPr lang="en-US" sz="1000" b="0" i="0" u="none" strike="noStrike" dirty="0">
                          <a:solidFill>
                            <a:srgbClr val="000000"/>
                          </a:solidFill>
                          <a:latin typeface="Arial"/>
                        </a:rPr>
                        <a:t>Some members of HH will not eat fish</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54499">
                <a:tc>
                  <a:txBody>
                    <a:bodyPr/>
                    <a:lstStyle/>
                    <a:p>
                      <a:pPr algn="r" fontAlgn="ctr"/>
                      <a:r>
                        <a:rPr lang="en-US" sz="1000" b="0" i="0" u="none" strike="noStrike" dirty="0">
                          <a:solidFill>
                            <a:srgbClr val="000000"/>
                          </a:solidFill>
                          <a:latin typeface="Arial"/>
                        </a:rPr>
                        <a:t>Prefer organic fish</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54499">
                <a:tc>
                  <a:txBody>
                    <a:bodyPr/>
                    <a:lstStyle/>
                    <a:p>
                      <a:pPr algn="r" fontAlgn="ctr"/>
                      <a:r>
                        <a:rPr lang="en-US" sz="1000" b="0" i="0" u="none" strike="noStrike" dirty="0">
                          <a:solidFill>
                            <a:srgbClr val="000000"/>
                          </a:solidFill>
                          <a:latin typeface="Arial"/>
                        </a:rPr>
                        <a:t>Prefer farmed fish</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454499">
                <a:tc>
                  <a:txBody>
                    <a:bodyPr/>
                    <a:lstStyle/>
                    <a:p>
                      <a:pPr algn="r" fontAlgn="ctr"/>
                      <a:r>
                        <a:rPr lang="en-US" sz="1000" b="0" i="0" u="none" strike="noStrike" dirty="0">
                          <a:solidFill>
                            <a:srgbClr val="000000"/>
                          </a:solidFill>
                          <a:latin typeface="Arial"/>
                        </a:rPr>
                        <a:t>Someone in HH has celiac disease or</a:t>
                      </a:r>
                      <a:br>
                        <a:rPr lang="en-US" sz="1000" b="0" i="0" u="none" strike="noStrike" dirty="0">
                          <a:solidFill>
                            <a:srgbClr val="000000"/>
                          </a:solidFill>
                          <a:latin typeface="Arial"/>
                        </a:rPr>
                      </a:br>
                      <a:r>
                        <a:rPr lang="en-US" sz="1000" b="0" i="0" u="none" strike="noStrike" dirty="0">
                          <a:solidFill>
                            <a:srgbClr val="000000"/>
                          </a:solidFill>
                          <a:latin typeface="Arial"/>
                        </a:rPr>
                        <a:t> gluten sensitivity/allergy</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54499">
                <a:tc>
                  <a:txBody>
                    <a:bodyPr/>
                    <a:lstStyle/>
                    <a:p>
                      <a:pPr algn="r" fontAlgn="ctr"/>
                      <a:r>
                        <a:rPr lang="en-US" sz="1000" b="0" i="0" u="none" strike="noStrike" dirty="0">
                          <a:solidFill>
                            <a:srgbClr val="000000"/>
                          </a:solidFill>
                          <a:latin typeface="Arial"/>
                        </a:rPr>
                        <a:t>Too mild/bland tasting</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454499">
                <a:tc>
                  <a:txBody>
                    <a:bodyPr/>
                    <a:lstStyle/>
                    <a:p>
                      <a:pPr algn="r" fontAlgn="ctr"/>
                      <a:r>
                        <a:rPr lang="en-US" sz="1000" b="0" i="0" u="none" strike="noStrike" dirty="0">
                          <a:solidFill>
                            <a:srgbClr val="000000"/>
                          </a:solidFill>
                          <a:latin typeface="Arial"/>
                        </a:rPr>
                        <a:t>Too difficult to cook/prepare</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454499">
                <a:tc>
                  <a:txBody>
                    <a:bodyPr/>
                    <a:lstStyle/>
                    <a:p>
                      <a:pPr algn="r" fontAlgn="ctr"/>
                      <a:r>
                        <a:rPr lang="en-US" sz="1000" b="0" i="0" u="none" strike="noStrike" dirty="0">
                          <a:solidFill>
                            <a:srgbClr val="000000"/>
                          </a:solidFill>
                          <a:latin typeface="Arial"/>
                        </a:rPr>
                        <a:t>My family will not eat fish</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454499">
                <a:tc>
                  <a:txBody>
                    <a:bodyPr/>
                    <a:lstStyle/>
                    <a:p>
                      <a:pPr algn="r" fontAlgn="ctr"/>
                      <a:r>
                        <a:rPr lang="en-US" sz="1000" b="0" i="0" u="none" strike="noStrike" dirty="0">
                          <a:solidFill>
                            <a:srgbClr val="000000"/>
                          </a:solidFill>
                          <a:latin typeface="Arial"/>
                        </a:rPr>
                        <a:t>Someone in HH has an allergy to seafood/fish</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454499">
                <a:tc>
                  <a:txBody>
                    <a:bodyPr/>
                    <a:lstStyle/>
                    <a:p>
                      <a:pPr algn="r" fontAlgn="ctr"/>
                      <a:r>
                        <a:rPr lang="en-US" sz="1000" b="0" i="0" u="none" strike="noStrike" dirty="0">
                          <a:solidFill>
                            <a:srgbClr val="000000"/>
                          </a:solidFill>
                          <a:latin typeface="Arial"/>
                        </a:rPr>
                        <a:t>My children prefer chicken nuggets over fish sticks</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454499">
                <a:tc>
                  <a:txBody>
                    <a:bodyPr/>
                    <a:lstStyle/>
                    <a:p>
                      <a:pPr algn="r" fontAlgn="ctr"/>
                      <a:r>
                        <a:rPr lang="en-US" sz="1000" b="0" i="0" u="none" strike="noStrike" dirty="0">
                          <a:solidFill>
                            <a:srgbClr val="000000"/>
                          </a:solidFill>
                          <a:latin typeface="Arial"/>
                        </a:rPr>
                        <a:t>Only eat fish during Lent</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bl>
          </a:graphicData>
        </a:graphic>
      </p:graphicFrame>
      <p:graphicFrame>
        <p:nvGraphicFramePr>
          <p:cNvPr id="22" name="Object 36"/>
          <p:cNvGraphicFramePr>
            <a:graphicFrameLocks noChangeAspect="1"/>
          </p:cNvGraphicFramePr>
          <p:nvPr>
            <p:extLst>
              <p:ext uri="{D42A27DB-BD31-4B8C-83A1-F6EECF244321}">
                <p14:modId xmlns:p14="http://schemas.microsoft.com/office/powerpoint/2010/main" val="296472881"/>
              </p:ext>
            </p:extLst>
          </p:nvPr>
        </p:nvGraphicFramePr>
        <p:xfrm>
          <a:off x="4032296" y="1891931"/>
          <a:ext cx="2631602" cy="4972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Object 36"/>
          <p:cNvGraphicFramePr>
            <a:graphicFrameLocks noChangeAspect="1"/>
          </p:cNvGraphicFramePr>
          <p:nvPr>
            <p:extLst>
              <p:ext uri="{D42A27DB-BD31-4B8C-83A1-F6EECF244321}">
                <p14:modId xmlns:p14="http://schemas.microsoft.com/office/powerpoint/2010/main" val="296472881"/>
              </p:ext>
            </p:extLst>
          </p:nvPr>
        </p:nvGraphicFramePr>
        <p:xfrm>
          <a:off x="8267412" y="1891931"/>
          <a:ext cx="2631602" cy="4972893"/>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937485" y="6429671"/>
            <a:ext cx="740979" cy="526616"/>
          </a:xfrm>
          <a:prstGeom prst="rect">
            <a:avLst/>
          </a:prstGeom>
          <a:solidFill>
            <a:schemeClr val="bg1"/>
          </a:solidFill>
          <a:ln>
            <a:noFill/>
          </a:ln>
        </p:spPr>
        <p:txBody>
          <a:bodyPr wrap="square" rtlCol="0">
            <a:noAutofit/>
          </a:bodyPr>
          <a:lstStyle/>
          <a:p>
            <a:endParaRPr lang="en-US" sz="1000" dirty="0"/>
          </a:p>
        </p:txBody>
      </p:sp>
      <p:sp>
        <p:nvSpPr>
          <p:cNvPr id="13" name="TextBox 12"/>
          <p:cNvSpPr txBox="1">
            <a:spLocks noChangeArrowheads="1"/>
          </p:cNvSpPr>
          <p:nvPr/>
        </p:nvSpPr>
        <p:spPr bwMode="auto">
          <a:xfrm>
            <a:off x="1175467" y="7140997"/>
            <a:ext cx="3465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5000"/>
              </a:spcBef>
              <a:buClr>
                <a:srgbClr val="021E3C"/>
              </a:buClr>
              <a:buSzPct val="90000"/>
              <a:buChar char="•"/>
              <a:defRPr sz="1600">
                <a:solidFill>
                  <a:schemeClr val="bg2"/>
                </a:solidFill>
                <a:latin typeface="Arial" charset="0"/>
                <a:ea typeface="ＭＳ Ｐゴシック" pitchFamily="34" charset="-128"/>
              </a:defRPr>
            </a:lvl1pPr>
            <a:lvl2pPr marL="742950" indent="-285750">
              <a:lnSpc>
                <a:spcPct val="95000"/>
              </a:lnSpc>
              <a:spcBef>
                <a:spcPct val="30000"/>
              </a:spcBef>
              <a:buFont typeface="Arial" charset="0"/>
              <a:buChar char="—"/>
              <a:defRPr sz="1400">
                <a:solidFill>
                  <a:schemeClr val="bg2"/>
                </a:solidFill>
                <a:latin typeface="Arial" charset="0"/>
                <a:ea typeface="ＭＳ Ｐゴシック" pitchFamily="34" charset="-128"/>
              </a:defRPr>
            </a:lvl2pPr>
            <a:lvl3pPr marL="1143000" indent="-228600">
              <a:lnSpc>
                <a:spcPct val="90000"/>
              </a:lnSpc>
              <a:spcBef>
                <a:spcPct val="25000"/>
              </a:spcBef>
              <a:buSzPct val="100000"/>
              <a:buFont typeface="Arial" charset="0"/>
              <a:buChar char="–"/>
              <a:defRPr sz="1200">
                <a:solidFill>
                  <a:schemeClr val="bg2"/>
                </a:solidFill>
                <a:latin typeface="Arial" charset="0"/>
                <a:ea typeface="ＭＳ Ｐゴシック" pitchFamily="34" charset="-128"/>
              </a:defRPr>
            </a:lvl3pPr>
            <a:lvl4pPr marL="1600200" indent="-228600">
              <a:spcBef>
                <a:spcPct val="20000"/>
              </a:spcBef>
              <a:buFont typeface="Arial" charset="0"/>
              <a:buChar char="»"/>
              <a:defRPr sz="1200">
                <a:solidFill>
                  <a:schemeClr val="bg2"/>
                </a:solidFill>
                <a:latin typeface="Arial" charset="0"/>
                <a:ea typeface="ＭＳ Ｐゴシック" pitchFamily="34" charset="-128"/>
              </a:defRPr>
            </a:lvl4pPr>
            <a:lvl5pPr marL="2057400" indent="-228600">
              <a:spcBef>
                <a:spcPct val="20000"/>
              </a:spcBef>
              <a:buFont typeface="Wingdings" pitchFamily="2" charset="2"/>
              <a:buChar char=""/>
              <a:defRPr sz="1200">
                <a:solidFill>
                  <a:schemeClr val="bg2"/>
                </a:solidFill>
                <a:latin typeface="Arial" charset="0"/>
                <a:ea typeface="ＭＳ Ｐゴシック" pitchFamily="34" charset="-128"/>
              </a:defRPr>
            </a:lvl5pPr>
            <a:lvl6pPr marL="25146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6pPr>
            <a:lvl7pPr marL="29718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7pPr>
            <a:lvl8pPr marL="34290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8pPr>
            <a:lvl9pPr marL="3886200" indent="-228600" eaLnBrk="0" fontAlgn="base" hangingPunct="0">
              <a:spcBef>
                <a:spcPct val="20000"/>
              </a:spcBef>
              <a:spcAft>
                <a:spcPct val="0"/>
              </a:spcAft>
              <a:buFont typeface="Wingdings" pitchFamily="2" charset="2"/>
              <a:buChar char=""/>
              <a:defRPr sz="1200">
                <a:solidFill>
                  <a:schemeClr val="bg2"/>
                </a:solidFill>
                <a:latin typeface="Arial" charset="0"/>
                <a:ea typeface="ＭＳ Ｐゴシック" pitchFamily="34" charset="-128"/>
              </a:defRPr>
            </a:lvl9pPr>
          </a:lstStyle>
          <a:p>
            <a:pPr>
              <a:spcBef>
                <a:spcPct val="0"/>
              </a:spcBef>
              <a:buClrTx/>
              <a:buSzTx/>
              <a:buNone/>
              <a:tabLst>
                <a:tab pos="1714500" algn="l"/>
                <a:tab pos="2914650" algn="l"/>
              </a:tabLst>
            </a:pPr>
            <a:r>
              <a:rPr lang="en-US" altLang="en-US" sz="900" dirty="0">
                <a:solidFill>
                  <a:srgbClr val="000000"/>
                </a:solidFill>
                <a:cs typeface="Arial" charset="0"/>
              </a:rPr>
              <a:t>Top 10 </a:t>
            </a:r>
            <a:r>
              <a:rPr lang="en-US" altLang="en-US" sz="900" u="sng" dirty="0">
                <a:solidFill>
                  <a:srgbClr val="000000"/>
                </a:solidFill>
                <a:cs typeface="Arial" charset="0"/>
              </a:rPr>
              <a:t>Current</a:t>
            </a:r>
            <a:r>
              <a:rPr lang="en-US" altLang="en-US" sz="900" dirty="0">
                <a:solidFill>
                  <a:srgbClr val="000000"/>
                </a:solidFill>
                <a:cs typeface="Arial" charset="0"/>
              </a:rPr>
              <a:t> Problems	Less Important </a:t>
            </a:r>
            <a:r>
              <a:rPr lang="en-US" altLang="en-US" sz="900" u="sng" dirty="0">
                <a:solidFill>
                  <a:srgbClr val="000000"/>
                </a:solidFill>
                <a:cs typeface="Arial" charset="0"/>
              </a:rPr>
              <a:t>Current</a:t>
            </a:r>
            <a:r>
              <a:rPr lang="en-US" altLang="en-US" sz="900" dirty="0">
                <a:solidFill>
                  <a:srgbClr val="000000"/>
                </a:solidFill>
                <a:cs typeface="Arial" charset="0"/>
              </a:rPr>
              <a:t> Issues</a:t>
            </a:r>
          </a:p>
        </p:txBody>
      </p:sp>
      <p:sp>
        <p:nvSpPr>
          <p:cNvPr id="14" name="Round Same Side Corner Rectangle 13"/>
          <p:cNvSpPr/>
          <p:nvPr/>
        </p:nvSpPr>
        <p:spPr bwMode="auto">
          <a:xfrm rot="5400000">
            <a:off x="1060299" y="7143651"/>
            <a:ext cx="142015" cy="214527"/>
          </a:xfrm>
          <a:prstGeom prst="round2SameRect">
            <a:avLst>
              <a:gd name="adj1" fmla="val 50000"/>
              <a:gd name="adj2" fmla="val 0"/>
            </a:avLst>
          </a:prstGeom>
          <a:solidFill>
            <a:schemeClr val="accent3"/>
          </a:solidFill>
          <a:ln>
            <a:noFill/>
          </a:ln>
        </p:spPr>
        <p:txBody>
          <a:bodyPr wrap="square" lIns="0" tIns="27432" rIns="0" bIns="27432">
            <a:spAutoFit/>
          </a:bodyPr>
          <a:lstStyle/>
          <a:p>
            <a:pPr algn="ctr">
              <a:defRPr/>
            </a:pPr>
            <a:endParaRPr lang="en-US" sz="900" dirty="0">
              <a:latin typeface="+mn-lt"/>
            </a:endParaRPr>
          </a:p>
        </p:txBody>
      </p:sp>
      <p:sp>
        <p:nvSpPr>
          <p:cNvPr id="16" name="Round Same Side Corner Rectangle 15"/>
          <p:cNvSpPr/>
          <p:nvPr/>
        </p:nvSpPr>
        <p:spPr bwMode="auto">
          <a:xfrm rot="5400000">
            <a:off x="2764022" y="7143651"/>
            <a:ext cx="142015" cy="214527"/>
          </a:xfrm>
          <a:prstGeom prst="round2SameRect">
            <a:avLst>
              <a:gd name="adj1" fmla="val 50000"/>
              <a:gd name="adj2" fmla="val 0"/>
            </a:avLst>
          </a:prstGeom>
          <a:solidFill>
            <a:schemeClr val="accent3">
              <a:lumMod val="40000"/>
              <a:lumOff val="60000"/>
            </a:schemeClr>
          </a:solidFill>
          <a:ln w="6350">
            <a:noFill/>
          </a:ln>
        </p:spPr>
        <p:txBody>
          <a:bodyPr wrap="square" lIns="0" tIns="27432" rIns="0" bIns="27432">
            <a:spAutoFit/>
          </a:bodyPr>
          <a:lstStyle/>
          <a:p>
            <a:pPr algn="ctr">
              <a:defRPr/>
            </a:pPr>
            <a:endParaRPr lang="en-US" sz="900" dirty="0">
              <a:latin typeface="+mn-lt"/>
            </a:endParaRPr>
          </a:p>
        </p:txBody>
      </p:sp>
      <p:sp>
        <p:nvSpPr>
          <p:cNvPr id="25" name="TextBox 24"/>
          <p:cNvSpPr txBox="1"/>
          <p:nvPr/>
        </p:nvSpPr>
        <p:spPr bwMode="gray">
          <a:xfrm>
            <a:off x="5500630"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
        <p:nvSpPr>
          <p:cNvPr id="27" name="Round Same Side Corner Rectangle 26"/>
          <p:cNvSpPr/>
          <p:nvPr/>
        </p:nvSpPr>
        <p:spPr bwMode="auto">
          <a:xfrm rot="5400000">
            <a:off x="5377228" y="7137079"/>
            <a:ext cx="142015" cy="214527"/>
          </a:xfrm>
          <a:prstGeom prst="round2SameRect">
            <a:avLst>
              <a:gd name="adj1" fmla="val 50000"/>
              <a:gd name="adj2" fmla="val 0"/>
            </a:avLst>
          </a:prstGeom>
          <a:solidFill>
            <a:srgbClr val="C3C1B5"/>
          </a:solidFill>
          <a:ln>
            <a:noFill/>
          </a:ln>
        </p:spPr>
        <p:txBody>
          <a:bodyPr wrap="square" lIns="0" tIns="27432" rIns="0" bIns="27432">
            <a:spAutoFit/>
          </a:bodyPr>
          <a:lstStyle/>
          <a:p>
            <a:pPr algn="ctr">
              <a:defRPr/>
            </a:pPr>
            <a:endParaRPr lang="en-US" sz="900" dirty="0">
              <a:latin typeface="+mn-lt"/>
            </a:endParaRPr>
          </a:p>
        </p:txBody>
      </p:sp>
    </p:spTree>
    <p:extLst>
      <p:ext uri="{BB962C8B-B14F-4D97-AF65-F5344CB8AC3E}">
        <p14:creationId xmlns:p14="http://schemas.microsoft.com/office/powerpoint/2010/main" val="128274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457200" y="3780036"/>
            <a:ext cx="9144000" cy="430887"/>
          </a:xfrm>
        </p:spPr>
        <p:txBody>
          <a:bodyPr/>
          <a:lstStyle/>
          <a:p>
            <a:r>
              <a:rPr lang="en-US" sz="2800" dirty="0"/>
              <a:t>Appendix</a:t>
            </a:r>
          </a:p>
        </p:txBody>
      </p:sp>
      <p:sp>
        <p:nvSpPr>
          <p:cNvPr id="3" name="Slide Number Placeholder 2"/>
          <p:cNvSpPr>
            <a:spLocks noGrp="1"/>
          </p:cNvSpPr>
          <p:nvPr>
            <p:ph type="sldNum" sz="quarter" idx="12"/>
          </p:nvPr>
        </p:nvSpPr>
        <p:spPr bwMode="gray"/>
        <p:txBody>
          <a:bodyPr/>
          <a:lstStyle/>
          <a:p>
            <a:fld id="{45315111-7069-4786-91A8-96C54E96A951}" type="slidenum">
              <a:rPr lang="en-US" smtClean="0"/>
              <a:pPr/>
              <a:t>25</a:t>
            </a:fld>
            <a:endParaRPr lang="en-US" dirty="0"/>
          </a:p>
        </p:txBody>
      </p:sp>
    </p:spTree>
    <p:extLst>
      <p:ext uri="{BB962C8B-B14F-4D97-AF65-F5344CB8AC3E}">
        <p14:creationId xmlns:p14="http://schemas.microsoft.com/office/powerpoint/2010/main" val="23148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p:nvPr>
        </p:nvSpPr>
        <p:spPr>
          <a:xfrm>
            <a:off x="429905" y="0"/>
            <a:ext cx="9144000" cy="1051560"/>
          </a:xfrm>
          <a:noFill/>
        </p:spPr>
        <p:txBody>
          <a:bodyPr/>
          <a:lstStyle/>
          <a:p>
            <a:r>
              <a:rPr lang="en-US" sz="2400" dirty="0"/>
              <a:t>Wild Alaska Pollock Description</a:t>
            </a:r>
          </a:p>
        </p:txBody>
      </p:sp>
      <p:sp>
        <p:nvSpPr>
          <p:cNvPr id="4" name="Slide Number Placeholder 3"/>
          <p:cNvSpPr>
            <a:spLocks noGrp="1"/>
          </p:cNvSpPr>
          <p:nvPr>
            <p:ph type="sldNum" sz="quarter" idx="12"/>
          </p:nvPr>
        </p:nvSpPr>
        <p:spPr bwMode="gray"/>
        <p:txBody>
          <a:bodyPr/>
          <a:lstStyle/>
          <a:p>
            <a:fld id="{45315111-7069-4786-91A8-96C54E96A951}" type="slidenum">
              <a:rPr lang="en-US" smtClean="0"/>
              <a:pPr/>
              <a:t>26</a:t>
            </a:fld>
            <a:endParaRPr lang="en-US" dirty="0"/>
          </a:p>
        </p:txBody>
      </p:sp>
      <p:sp>
        <p:nvSpPr>
          <p:cNvPr id="12" name="Rounded Rectangle 20"/>
          <p:cNvSpPr>
            <a:spLocks noChangeArrowheads="1"/>
          </p:cNvSpPr>
          <p:nvPr/>
        </p:nvSpPr>
        <p:spPr bwMode="auto">
          <a:xfrm>
            <a:off x="1341122" y="2721526"/>
            <a:ext cx="7548354" cy="3878637"/>
          </a:xfrm>
          <a:prstGeom prst="roundRect">
            <a:avLst>
              <a:gd name="adj" fmla="val 8106"/>
            </a:avLst>
          </a:prstGeom>
          <a:noFill/>
          <a:ln w="38100" algn="ctr">
            <a:solidFill>
              <a:srgbClr val="043A76"/>
            </a:solidFill>
            <a:round/>
            <a:headEnd/>
            <a:tailEnd/>
          </a:ln>
        </p:spPr>
        <p:txBody>
          <a:bodyPr anchor="ctr"/>
          <a:lstStyle/>
          <a:p>
            <a:pPr algn="ctr"/>
            <a:endParaRPr lang="en-US" sz="1200" dirty="0"/>
          </a:p>
        </p:txBody>
      </p:sp>
      <p:sp>
        <p:nvSpPr>
          <p:cNvPr id="13" name="TextBox 12"/>
          <p:cNvSpPr txBox="1"/>
          <p:nvPr/>
        </p:nvSpPr>
        <p:spPr>
          <a:xfrm>
            <a:off x="1461701" y="2839318"/>
            <a:ext cx="7286789" cy="3539430"/>
          </a:xfrm>
          <a:prstGeom prst="rect">
            <a:avLst/>
          </a:prstGeom>
          <a:noFill/>
        </p:spPr>
        <p:txBody>
          <a:bodyPr wrap="square" rtlCol="0">
            <a:spAutoFit/>
          </a:bodyPr>
          <a:lstStyle/>
          <a:p>
            <a:pPr algn="ctr"/>
            <a:r>
              <a:rPr lang="en-US" sz="3200" b="1" dirty="0">
                <a:latin typeface="Arial" pitchFamily="34" charset="0"/>
                <a:cs typeface="Arial" pitchFamily="34" charset="0"/>
              </a:rPr>
              <a:t>Wild Alaska Pollock</a:t>
            </a:r>
            <a:r>
              <a:rPr lang="en-US" sz="3200" dirty="0">
                <a:latin typeface="Arial" pitchFamily="34" charset="0"/>
                <a:cs typeface="Arial" pitchFamily="34" charset="0"/>
              </a:rPr>
              <a:t> is a wild-caught mild white fish that is typically sold frozen as battered &amp; breaded fish fillets or fish sticks at grocery stores </a:t>
            </a:r>
            <a:br>
              <a:rPr lang="en-US" sz="3200" dirty="0">
                <a:latin typeface="Arial" pitchFamily="34" charset="0"/>
                <a:cs typeface="Arial" pitchFamily="34" charset="0"/>
              </a:rPr>
            </a:br>
            <a:r>
              <a:rPr lang="en-US" sz="3200" dirty="0">
                <a:latin typeface="Arial" pitchFamily="34" charset="0"/>
                <a:cs typeface="Arial" pitchFamily="34" charset="0"/>
              </a:rPr>
              <a:t>or in fish sandwiches at </a:t>
            </a:r>
            <a:br>
              <a:rPr lang="en-US" sz="3200" dirty="0">
                <a:latin typeface="Arial" pitchFamily="34" charset="0"/>
                <a:cs typeface="Arial" pitchFamily="34" charset="0"/>
              </a:rPr>
            </a:br>
            <a:r>
              <a:rPr lang="en-US" sz="3200" dirty="0">
                <a:latin typeface="Arial" pitchFamily="34" charset="0"/>
                <a:cs typeface="Arial" pitchFamily="34" charset="0"/>
              </a:rPr>
              <a:t>fast food restaurants or other casual style restaurants.</a:t>
            </a:r>
          </a:p>
        </p:txBody>
      </p:sp>
      <p:sp>
        <p:nvSpPr>
          <p:cNvPr id="9" name="Content Placeholder 6"/>
          <p:cNvSpPr txBox="1">
            <a:spLocks/>
          </p:cNvSpPr>
          <p:nvPr/>
        </p:nvSpPr>
        <p:spPr bwMode="gray">
          <a:xfrm>
            <a:off x="457200" y="1597949"/>
            <a:ext cx="9144000" cy="5776461"/>
          </a:xfrm>
          <a:prstGeom prst="rect">
            <a:avLst/>
          </a:prstGeom>
        </p:spPr>
        <p:txBody>
          <a:bodyPr vert="horz" lIns="0" tIns="0" rIns="0" bIns="0" rtlCol="0">
            <a:noAutofit/>
          </a:bodyPr>
          <a:lstStyle/>
          <a:p>
            <a:pPr marL="233363" lvl="0">
              <a:spcAft>
                <a:spcPts val="1800"/>
              </a:spcAft>
            </a:pPr>
            <a:r>
              <a:rPr lang="en-US" dirty="0">
                <a:solidFill>
                  <a:schemeClr val="accent2"/>
                </a:solidFill>
                <a:latin typeface="Arial" pitchFamily="34" charset="0"/>
                <a:cs typeface="Arial" pitchFamily="34" charset="0"/>
              </a:rPr>
              <a:t>A description of Wild Alaska Pollock was shown to educate consumers prior </a:t>
            </a:r>
            <a:br>
              <a:rPr lang="en-US" dirty="0">
                <a:solidFill>
                  <a:schemeClr val="accent2"/>
                </a:solidFill>
                <a:latin typeface="Arial" pitchFamily="34" charset="0"/>
                <a:cs typeface="Arial" pitchFamily="34" charset="0"/>
              </a:rPr>
            </a:br>
            <a:r>
              <a:rPr lang="en-US" dirty="0">
                <a:solidFill>
                  <a:schemeClr val="accent2"/>
                </a:solidFill>
                <a:latin typeface="Arial" pitchFamily="34" charset="0"/>
                <a:cs typeface="Arial" pitchFamily="34" charset="0"/>
              </a:rPr>
              <a:t>to asking trial &amp; current usage:</a:t>
            </a:r>
          </a:p>
        </p:txBody>
      </p:sp>
    </p:spTree>
    <p:extLst>
      <p:ext uri="{BB962C8B-B14F-4D97-AF65-F5344CB8AC3E}">
        <p14:creationId xmlns:p14="http://schemas.microsoft.com/office/powerpoint/2010/main" val="364491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bwMode="gray">
          <a:xfrm rot="4063811">
            <a:off x="5607236" y="5812160"/>
            <a:ext cx="706346" cy="334857"/>
          </a:xfrm>
          <a:custGeom>
            <a:avLst/>
            <a:gdLst>
              <a:gd name="connsiteX0" fmla="*/ 0 w 325120"/>
              <a:gd name="connsiteY0" fmla="*/ 162560 h 162560"/>
              <a:gd name="connsiteX1" fmla="*/ 325120 w 325120"/>
              <a:gd name="connsiteY1" fmla="*/ 0 h 162560"/>
            </a:gdLst>
            <a:ahLst/>
            <a:cxnLst>
              <a:cxn ang="0">
                <a:pos x="connsiteX0" y="connsiteY0"/>
              </a:cxn>
              <a:cxn ang="0">
                <a:pos x="connsiteX1" y="connsiteY1"/>
              </a:cxn>
            </a:cxnLst>
            <a:rect l="l" t="t" r="r" b="b"/>
            <a:pathLst>
              <a:path w="325120" h="162560">
                <a:moveTo>
                  <a:pt x="0" y="162560"/>
                </a:moveTo>
                <a:lnTo>
                  <a:pt x="32512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bwMode="gray">
          <a:xfrm rot="354437">
            <a:off x="5763012" y="2810828"/>
            <a:ext cx="608683" cy="265814"/>
          </a:xfrm>
          <a:custGeom>
            <a:avLst/>
            <a:gdLst>
              <a:gd name="connsiteX0" fmla="*/ 0 w 325120"/>
              <a:gd name="connsiteY0" fmla="*/ 162560 h 162560"/>
              <a:gd name="connsiteX1" fmla="*/ 325120 w 325120"/>
              <a:gd name="connsiteY1" fmla="*/ 0 h 162560"/>
            </a:gdLst>
            <a:ahLst/>
            <a:cxnLst>
              <a:cxn ang="0">
                <a:pos x="connsiteX0" y="connsiteY0"/>
              </a:cxn>
              <a:cxn ang="0">
                <a:pos x="connsiteX1" y="connsiteY1"/>
              </a:cxn>
            </a:cxnLst>
            <a:rect l="l" t="t" r="r" b="b"/>
            <a:pathLst>
              <a:path w="325120" h="162560">
                <a:moveTo>
                  <a:pt x="0" y="162560"/>
                </a:moveTo>
                <a:lnTo>
                  <a:pt x="32512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bwMode="gray">
          <a:xfrm rot="589580">
            <a:off x="3811590" y="5517080"/>
            <a:ext cx="488251" cy="534338"/>
          </a:xfrm>
          <a:custGeom>
            <a:avLst/>
            <a:gdLst>
              <a:gd name="connsiteX0" fmla="*/ 0 w 325120"/>
              <a:gd name="connsiteY0" fmla="*/ 162560 h 162560"/>
              <a:gd name="connsiteX1" fmla="*/ 325120 w 325120"/>
              <a:gd name="connsiteY1" fmla="*/ 0 h 162560"/>
            </a:gdLst>
            <a:ahLst/>
            <a:cxnLst>
              <a:cxn ang="0">
                <a:pos x="connsiteX0" y="connsiteY0"/>
              </a:cxn>
              <a:cxn ang="0">
                <a:pos x="connsiteX1" y="connsiteY1"/>
              </a:cxn>
            </a:cxnLst>
            <a:rect l="l" t="t" r="r" b="b"/>
            <a:pathLst>
              <a:path w="325120" h="162560">
                <a:moveTo>
                  <a:pt x="0" y="162560"/>
                </a:moveTo>
                <a:lnTo>
                  <a:pt x="32512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Object 5"/>
          <p:cNvGraphicFramePr>
            <a:graphicFrameLocks noChangeAspect="1"/>
          </p:cNvGraphicFramePr>
          <p:nvPr>
            <p:extLst>
              <p:ext uri="{D42A27DB-BD31-4B8C-83A1-F6EECF244321}">
                <p14:modId xmlns:p14="http://schemas.microsoft.com/office/powerpoint/2010/main" val="2803875049"/>
              </p:ext>
            </p:extLst>
          </p:nvPr>
        </p:nvGraphicFramePr>
        <p:xfrm>
          <a:off x="2917997" y="2725170"/>
          <a:ext cx="4558490" cy="358025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bwMode="gray"/>
        <p:txBody>
          <a:bodyPr/>
          <a:lstStyle/>
          <a:p>
            <a:fld id="{45315111-7069-4786-91A8-96C54E96A951}" type="slidenum">
              <a:rPr lang="en-US" smtClean="0"/>
              <a:pPr/>
              <a:t>27</a:t>
            </a:fld>
            <a:endParaRPr lang="en-US" dirty="0"/>
          </a:p>
        </p:txBody>
      </p:sp>
      <p:sp>
        <p:nvSpPr>
          <p:cNvPr id="4" name="Title 3"/>
          <p:cNvSpPr>
            <a:spLocks noGrp="1"/>
          </p:cNvSpPr>
          <p:nvPr>
            <p:ph type="title"/>
          </p:nvPr>
        </p:nvSpPr>
        <p:spPr bwMode="gray">
          <a:xfrm>
            <a:off x="457200" y="1516091"/>
            <a:ext cx="9144000" cy="553998"/>
          </a:xfrm>
        </p:spPr>
        <p:txBody>
          <a:bodyPr/>
          <a:lstStyle/>
          <a:p>
            <a:pPr>
              <a:lnSpc>
                <a:spcPct val="100000"/>
              </a:lnSpc>
            </a:pPr>
            <a:r>
              <a:rPr dirty="0"/>
              <a:t>Wild Alaska Pollock Awareness &amp; Usage Dynamics/Groups</a:t>
            </a:r>
            <a:br>
              <a:rPr dirty="0"/>
            </a:br>
            <a:r>
              <a:rPr sz="1600" dirty="0"/>
              <a:t>(Among Fish Eaters Aware Of WAP)*</a:t>
            </a:r>
            <a:endParaRPr lang="en-US" dirty="0"/>
          </a:p>
        </p:txBody>
      </p:sp>
      <p:sp>
        <p:nvSpPr>
          <p:cNvPr id="9" name="TextBox 8"/>
          <p:cNvSpPr txBox="1"/>
          <p:nvPr/>
        </p:nvSpPr>
        <p:spPr bwMode="gray">
          <a:xfrm>
            <a:off x="6200903" y="2601030"/>
            <a:ext cx="1530986" cy="584775"/>
          </a:xfrm>
          <a:prstGeom prst="rect">
            <a:avLst/>
          </a:prstGeom>
          <a:noFill/>
        </p:spPr>
        <p:txBody>
          <a:bodyPr wrap="square" rtlCol="0">
            <a:spAutoFit/>
          </a:bodyPr>
          <a:lstStyle/>
          <a:p>
            <a:pPr algn="ctr"/>
            <a:r>
              <a:rPr lang="en-US" sz="1600" b="1" dirty="0"/>
              <a:t>Current</a:t>
            </a:r>
            <a:br>
              <a:rPr lang="en-US" sz="1600" b="1" dirty="0"/>
            </a:br>
            <a:r>
              <a:rPr lang="en-US" sz="1600" b="1" dirty="0"/>
              <a:t>Eaters (P3M)</a:t>
            </a:r>
            <a:endParaRPr lang="en-US" sz="1000" b="1" dirty="0"/>
          </a:p>
        </p:txBody>
      </p:sp>
      <p:sp>
        <p:nvSpPr>
          <p:cNvPr id="10" name="TextBox 9"/>
          <p:cNvSpPr txBox="1"/>
          <p:nvPr/>
        </p:nvSpPr>
        <p:spPr bwMode="gray">
          <a:xfrm>
            <a:off x="5673861" y="6066848"/>
            <a:ext cx="1928487" cy="830997"/>
          </a:xfrm>
          <a:prstGeom prst="rect">
            <a:avLst/>
          </a:prstGeom>
          <a:noFill/>
        </p:spPr>
        <p:txBody>
          <a:bodyPr wrap="square" rtlCol="0">
            <a:spAutoFit/>
          </a:bodyPr>
          <a:lstStyle/>
          <a:p>
            <a:pPr algn="ctr"/>
            <a:r>
              <a:rPr lang="en-US" sz="1600" b="1" dirty="0"/>
              <a:t>Lapsed</a:t>
            </a:r>
            <a:br>
              <a:rPr lang="en-US" sz="1600" b="1" dirty="0"/>
            </a:br>
            <a:r>
              <a:rPr lang="en-US" sz="1600" b="1" dirty="0"/>
              <a:t> Eaters</a:t>
            </a:r>
            <a:br>
              <a:rPr lang="en-US" sz="1600" b="1" dirty="0"/>
            </a:br>
            <a:r>
              <a:rPr lang="en-US" sz="1600" b="1" dirty="0"/>
              <a:t>(Tried/Not P3M)</a:t>
            </a:r>
            <a:endParaRPr lang="en-US" sz="1000" b="1" dirty="0"/>
          </a:p>
        </p:txBody>
      </p:sp>
      <p:sp>
        <p:nvSpPr>
          <p:cNvPr id="23" name="TextBox 22"/>
          <p:cNvSpPr txBox="1"/>
          <p:nvPr/>
        </p:nvSpPr>
        <p:spPr bwMode="gray">
          <a:xfrm>
            <a:off x="2456290" y="5835291"/>
            <a:ext cx="1911261" cy="584775"/>
          </a:xfrm>
          <a:prstGeom prst="rect">
            <a:avLst/>
          </a:prstGeom>
          <a:noFill/>
        </p:spPr>
        <p:txBody>
          <a:bodyPr wrap="square" rtlCol="0">
            <a:spAutoFit/>
          </a:bodyPr>
          <a:lstStyle/>
          <a:p>
            <a:pPr algn="ctr"/>
            <a:r>
              <a:rPr lang="en-US" sz="1600" b="1" dirty="0"/>
              <a:t>Aware</a:t>
            </a:r>
            <a:br>
              <a:rPr lang="en-US" sz="1600" b="1" dirty="0"/>
            </a:br>
            <a:r>
              <a:rPr lang="en-US" sz="1600" b="1" dirty="0"/>
              <a:t>Non-Triers</a:t>
            </a:r>
            <a:endParaRPr lang="en-US" sz="1000" b="1" dirty="0"/>
          </a:p>
        </p:txBody>
      </p:sp>
      <p:sp>
        <p:nvSpPr>
          <p:cNvPr id="34" name="Text Placeholder 5"/>
          <p:cNvSpPr>
            <a:spLocks noGrp="1"/>
          </p:cNvSpPr>
          <p:nvPr>
            <p:ph type="body" sz="quarter" idx="14"/>
          </p:nvPr>
        </p:nvSpPr>
        <p:spPr>
          <a:xfrm>
            <a:off x="545885" y="7175106"/>
            <a:ext cx="9193091" cy="138499"/>
          </a:xfrm>
        </p:spPr>
        <p:txBody>
          <a:bodyPr/>
          <a:lstStyle/>
          <a:p>
            <a:pPr>
              <a:tabLst>
                <a:tab pos="914400" algn="l"/>
                <a:tab pos="5486400" algn="l"/>
                <a:tab pos="6973888" algn="l"/>
              </a:tabLst>
            </a:pPr>
            <a:r>
              <a:rPr lang="en-US" altLang="en-US" dirty="0"/>
              <a:t>	</a:t>
            </a:r>
            <a:r>
              <a:rPr lang="en-US" altLang="en-US" u="sng" dirty="0"/>
              <a:t>Note</a:t>
            </a:r>
            <a:r>
              <a:rPr lang="en-US" altLang="en-US" dirty="0"/>
              <a:t>: Based on reported trial/usage after description of Wild Alaska Pollock shown.	* Excludes “shellfish” only and/or “pouch/can” only.	</a:t>
            </a:r>
          </a:p>
        </p:txBody>
      </p:sp>
    </p:spTree>
    <p:extLst>
      <p:ext uri="{BB962C8B-B14F-4D97-AF65-F5344CB8AC3E}">
        <p14:creationId xmlns:p14="http://schemas.microsoft.com/office/powerpoint/2010/main" val="71027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7328848"/>
            <a:ext cx="10058400" cy="443552"/>
          </a:xfrm>
          <a:prstGeom prst="rect">
            <a:avLst/>
          </a:prstGeom>
          <a:solidFill>
            <a:schemeClr val="bg1"/>
          </a:solidFill>
          <a:ln>
            <a:noFill/>
          </a:ln>
        </p:spPr>
        <p:txBody>
          <a:bodyPr wrap="square" rtlCol="0">
            <a:noAutofit/>
          </a:bodyPr>
          <a:lstStyle/>
          <a:p>
            <a:endParaRPr lang="en-US" sz="1000" dirty="0"/>
          </a:p>
        </p:txBody>
      </p:sp>
      <p:graphicFrame>
        <p:nvGraphicFramePr>
          <p:cNvPr id="30" name="Table 29"/>
          <p:cNvGraphicFramePr>
            <a:graphicFrameLocks noGrp="1"/>
          </p:cNvGraphicFramePr>
          <p:nvPr>
            <p:extLst>
              <p:ext uri="{D42A27DB-BD31-4B8C-83A1-F6EECF244321}">
                <p14:modId xmlns:p14="http://schemas.microsoft.com/office/powerpoint/2010/main" val="2063115106"/>
              </p:ext>
            </p:extLst>
          </p:nvPr>
        </p:nvGraphicFramePr>
        <p:xfrm>
          <a:off x="2710588" y="1710885"/>
          <a:ext cx="4669344" cy="5863630"/>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946848">
                  <a:extLst>
                    <a:ext uri="{9D8B030D-6E8A-4147-A177-3AD203B41FA5}">
                      <a16:colId xmlns:a16="http://schemas.microsoft.com/office/drawing/2014/main" val="20002"/>
                    </a:ext>
                  </a:extLst>
                </a:gridCol>
                <a:gridCol w="946848">
                  <a:extLst>
                    <a:ext uri="{9D8B030D-6E8A-4147-A177-3AD203B41FA5}">
                      <a16:colId xmlns:a16="http://schemas.microsoft.com/office/drawing/2014/main" val="20003"/>
                    </a:ext>
                  </a:extLst>
                </a:gridCol>
                <a:gridCol w="946848">
                  <a:extLst>
                    <a:ext uri="{9D8B030D-6E8A-4147-A177-3AD203B41FA5}">
                      <a16:colId xmlns:a16="http://schemas.microsoft.com/office/drawing/2014/main" val="20005"/>
                    </a:ext>
                  </a:extLst>
                </a:gridCol>
              </a:tblGrid>
              <a:tr h="441059">
                <a:tc>
                  <a:txBody>
                    <a:bodyPr/>
                    <a:lstStyle/>
                    <a:p>
                      <a:pPr marL="53975" marR="0" indent="0" algn="l" defTabSz="1018824" rtl="0" eaLnBrk="1" fontAlgn="b" latinLnBrk="0" hangingPunct="1">
                        <a:lnSpc>
                          <a:spcPct val="100000"/>
                        </a:lnSpc>
                        <a:spcBef>
                          <a:spcPts val="0"/>
                        </a:spcBef>
                        <a:spcAft>
                          <a:spcPts val="0"/>
                        </a:spcAft>
                        <a:buClrTx/>
                        <a:buSzTx/>
                        <a:buFontTx/>
                        <a:buNone/>
                        <a:tabLst/>
                        <a:defRPr/>
                      </a:pPr>
                      <a:endParaRPr lang="en-US" sz="1200" b="0" i="0" u="none" strike="noStrike" dirty="0">
                        <a:solidFill>
                          <a:schemeClr val="accent1"/>
                        </a:solidFill>
                        <a:latin typeface="Arial" pitchFamily="34" charset="0"/>
                        <a:cs typeface="Arial" pitchFamily="34" charset="0"/>
                      </a:endParaRPr>
                    </a:p>
                  </a:txBody>
                  <a:tcPr marL="9525" marR="9525" marT="9525" marB="0" anchor="ctr">
                    <a:lnL w="28575"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Current</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Eaters</a:t>
                      </a:r>
                      <a:endParaRPr lang="en-US" sz="1000" b="1" i="0" u="none" strike="noStrike" baseline="0" dirty="0">
                        <a:solidFill>
                          <a:schemeClr val="bg1"/>
                        </a:solidFill>
                        <a:effectLst/>
                        <a:latin typeface="Arial" pitchFamily="34" charset="0"/>
                        <a:cs typeface="Arial" pitchFamily="34" charset="0"/>
                      </a:endParaRP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Lapsed</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Eaters</a:t>
                      </a:r>
                      <a:endParaRPr lang="en-US" sz="1000" b="1" i="0" u="none" strike="noStrike" baseline="0" dirty="0">
                        <a:solidFill>
                          <a:schemeClr val="bg1"/>
                        </a:solidFill>
                        <a:effectLst/>
                        <a:latin typeface="Arial" pitchFamily="34" charset="0"/>
                        <a:cs typeface="Arial"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Aware</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Non-Triers</a:t>
                      </a:r>
                    </a:p>
                  </a:txBody>
                  <a:tcPr marL="9525" marR="9525" marT="9525" marB="0" anchor="b">
                    <a:lnL w="12700" cap="flat" cmpd="sng" algn="ctr">
                      <a:solidFill>
                        <a:schemeClr val="bg1"/>
                      </a:solidFill>
                      <a:prstDash val="solid"/>
                      <a:round/>
                      <a:headEnd type="none" w="med" len="med"/>
                      <a:tailEnd type="none" w="med" len="med"/>
                    </a:lnL>
                    <a:lnR w="3175"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226127">
                <a:tc>
                  <a:txBody>
                    <a:bodyPr/>
                    <a:lstStyle/>
                    <a:p>
                      <a:pPr marL="53975" marR="0" indent="0" algn="l" defTabSz="1018824" rtl="0" eaLnBrk="1" fontAlgn="b" latinLnBrk="0" hangingPunct="1">
                        <a:lnSpc>
                          <a:spcPct val="100000"/>
                        </a:lnSpc>
                        <a:spcBef>
                          <a:spcPts val="0"/>
                        </a:spcBef>
                        <a:spcAft>
                          <a:spcPts val="0"/>
                        </a:spcAft>
                        <a:buClrTx/>
                        <a:buSzTx/>
                        <a:buFontTx/>
                        <a:buNone/>
                        <a:tabLst/>
                        <a:defRPr/>
                      </a:pPr>
                      <a:endParaRPr lang="en-US" sz="1200" b="0" i="0" u="none" strike="noStrike" dirty="0">
                        <a:solidFill>
                          <a:schemeClr val="accent1"/>
                        </a:solidFill>
                        <a:latin typeface="Arial" pitchFamily="34" charset="0"/>
                        <a:cs typeface="Arial" pitchFamily="34" charset="0"/>
                      </a:endParaRPr>
                    </a:p>
                  </a:txBody>
                  <a:tcPr marL="9525" marR="9525" marT="9525" marB="0" anchor="ctr">
                    <a:lnL w="28575"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baseline="0" dirty="0">
                          <a:solidFill>
                            <a:schemeClr val="bg1"/>
                          </a:solidFill>
                          <a:effectLst/>
                          <a:latin typeface="Arial" pitchFamily="34" charset="0"/>
                          <a:cs typeface="Arial" pitchFamily="34" charset="0"/>
                        </a:rPr>
                        <a:t>(A)</a:t>
                      </a:r>
                      <a:endParaRPr lang="en-US" sz="1000" b="1" i="0" u="none" strike="noStrike" baseline="0" dirty="0">
                        <a:solidFill>
                          <a:schemeClr val="bg1"/>
                        </a:solidFill>
                        <a:effectLst/>
                        <a:latin typeface="Arial" pitchFamily="34" charset="0"/>
                        <a:cs typeface="Arial" pitchFamily="34" charset="0"/>
                      </a:endParaRPr>
                    </a:p>
                  </a:txBody>
                  <a:tcPr marL="9525" marR="9525" marT="9525" marB="0">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900" b="1" i="0" u="none" strike="noStrike" baseline="0" dirty="0">
                          <a:solidFill>
                            <a:schemeClr val="bg1"/>
                          </a:solidFill>
                          <a:effectLst/>
                          <a:latin typeface="Arial" pitchFamily="34" charset="0"/>
                          <a:cs typeface="Arial" pitchFamily="34" charset="0"/>
                        </a:rPr>
                        <a:t>(B)</a:t>
                      </a:r>
                      <a:endParaRPr lang="en-US" sz="1000" b="1" i="0" u="none" strike="noStrike" baseline="0" dirty="0">
                        <a:solidFill>
                          <a:schemeClr val="bg1"/>
                        </a:solidFill>
                        <a:effectLst/>
                        <a:latin typeface="Arial" pitchFamily="34" charset="0"/>
                        <a:cs typeface="Arial" pitchFamily="34" charset="0"/>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900" b="1" i="0" u="none" strike="noStrike" baseline="0" dirty="0">
                          <a:solidFill>
                            <a:schemeClr val="bg1"/>
                          </a:solidFill>
                          <a:effectLst/>
                          <a:latin typeface="Arial" pitchFamily="34" charset="0"/>
                          <a:cs typeface="Arial" pitchFamily="34" charset="0"/>
                        </a:rPr>
                        <a:t>(C)</a:t>
                      </a:r>
                      <a:endParaRPr lang="en-US" sz="1200" b="1" i="0" u="none" strike="noStrike" baseline="0" dirty="0">
                        <a:solidFill>
                          <a:schemeClr val="bg1"/>
                        </a:solidFill>
                        <a:effectLst/>
                        <a:latin typeface="Arial" pitchFamily="34" charset="0"/>
                        <a:cs typeface="Arial" pitchFamily="34" charset="0"/>
                      </a:endParaRPr>
                    </a:p>
                  </a:txBody>
                  <a:tcPr marL="9525" marR="9525" marT="9525" marB="0">
                    <a:lnL w="12700" cap="flat" cmpd="sng" algn="ctr">
                      <a:solidFill>
                        <a:schemeClr val="bg1"/>
                      </a:solidFill>
                      <a:prstDash val="solid"/>
                      <a:round/>
                      <a:headEnd type="none" w="med" len="med"/>
                      <a:tailEnd type="none" w="med" len="med"/>
                    </a:lnL>
                    <a:lnR w="3175"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27"/>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Gender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05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pitchFamily="34" charset="0"/>
                          <a:cs typeface="Arial" pitchFamily="34" charset="0"/>
                        </a:rPr>
                        <a:t>Males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56 </a:t>
                      </a:r>
                      <a:r>
                        <a:rPr lang="en-US" sz="1100" b="0" i="0" u="none" strike="noStrike" baseline="30000" dirty="0">
                          <a:solidFill>
                            <a:srgbClr val="000000"/>
                          </a:solidFill>
                          <a:effectLst/>
                          <a:latin typeface="Arial" pitchFamily="34" charset="0"/>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49 </a:t>
                      </a:r>
                      <a:r>
                        <a:rPr lang="en-US" sz="1100" b="0" i="0" u="none" strike="noStrike" kern="1200" baseline="30000" dirty="0">
                          <a:solidFill>
                            <a:srgbClr val="000000"/>
                          </a:solidFill>
                          <a:effectLst/>
                          <a:latin typeface="Arial" pitchFamily="34" charset="0"/>
                          <a:ea typeface="+mn-ea"/>
                          <a:cs typeface="Arial" pitchFamily="34" charset="0"/>
                        </a:rPr>
                        <a:t>C</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38</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pitchFamily="34" charset="0"/>
                          <a:cs typeface="Arial" pitchFamily="34" charset="0"/>
                        </a:rPr>
                        <a:t>Females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44</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51 </a:t>
                      </a:r>
                      <a:r>
                        <a:rPr lang="en-US" sz="1100" b="0" i="0" u="none" strike="noStrike" kern="1200" baseline="30000" dirty="0">
                          <a:solidFill>
                            <a:srgbClr val="000000"/>
                          </a:solidFill>
                          <a:effectLst/>
                          <a:latin typeface="Arial" pitchFamily="34" charset="0"/>
                          <a:ea typeface="+mn-ea"/>
                          <a:cs typeface="Arial" pitchFamily="34" charset="0"/>
                        </a:rPr>
                        <a:t>A</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62 </a:t>
                      </a:r>
                      <a:r>
                        <a:rPr lang="en-US" sz="1100" b="0" i="0" u="none" strike="noStrike" kern="1200" baseline="30000" dirty="0">
                          <a:solidFill>
                            <a:srgbClr val="000000"/>
                          </a:solidFill>
                          <a:effectLst/>
                          <a:latin typeface="Arial" pitchFamily="34" charset="0"/>
                          <a:ea typeface="+mn-ea"/>
                          <a:cs typeface="Arial" pitchFamily="34" charset="0"/>
                        </a:rPr>
                        <a:t>AB</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Age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1100" b="0" i="0" u="none" strike="noStrike" dirty="0">
                        <a:solidFill>
                          <a:srgbClr val="000000"/>
                        </a:solidFill>
                        <a:effectLst/>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1100" b="0" i="0" u="none" strike="noStrike" dirty="0">
                        <a:solidFill>
                          <a:srgbClr val="000000"/>
                        </a:solidFill>
                        <a:effectLst/>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pitchFamily="34" charset="0"/>
                          <a:cs typeface="Arial" pitchFamily="34" charset="0"/>
                        </a:rPr>
                        <a:t>  25-34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31</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27</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35</a:t>
                      </a:r>
                      <a:r>
                        <a:rPr lang="en-US" sz="1100" b="0" i="0" u="none" strike="noStrike" kern="1200" baseline="30000" dirty="0">
                          <a:solidFill>
                            <a:srgbClr val="000000"/>
                          </a:solidFill>
                          <a:effectLst/>
                          <a:latin typeface="Arial" pitchFamily="34" charset="0"/>
                          <a:ea typeface="+mn-ea"/>
                          <a:cs typeface="Arial" pitchFamily="34" charset="0"/>
                        </a:rPr>
                        <a:t> B</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pitchFamily="34" charset="0"/>
                          <a:cs typeface="Arial" pitchFamily="34" charset="0"/>
                        </a:rPr>
                        <a:t>  35-49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32 </a:t>
                      </a:r>
                      <a:r>
                        <a:rPr lang="en-US" sz="1100" b="0" i="0" u="none" strike="noStrike" kern="1200" baseline="30000" dirty="0">
                          <a:solidFill>
                            <a:srgbClr val="000000"/>
                          </a:solidFill>
                          <a:effectLst/>
                          <a:latin typeface="Arial" pitchFamily="34" charset="0"/>
                          <a:ea typeface="+mn-ea"/>
                          <a:cs typeface="Arial" pitchFamily="34" charset="0"/>
                        </a:rPr>
                        <a:t>B</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25</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32</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pitchFamily="34" charset="0"/>
                          <a:cs typeface="Arial" pitchFamily="34" charset="0"/>
                        </a:rPr>
                        <a:t>  50-65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37</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48 </a:t>
                      </a:r>
                      <a:r>
                        <a:rPr lang="en-US" sz="1100" b="0" i="0" u="none" strike="noStrike" kern="1200" baseline="30000" dirty="0">
                          <a:solidFill>
                            <a:srgbClr val="000000"/>
                          </a:solidFill>
                          <a:effectLst/>
                          <a:latin typeface="Arial" pitchFamily="34" charset="0"/>
                          <a:ea typeface="+mn-ea"/>
                          <a:cs typeface="Arial" pitchFamily="34" charset="0"/>
                        </a:rPr>
                        <a:t>AC</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33</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Ethnicity</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11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1100" b="0" i="0" u="none" strike="noStrike" dirty="0">
                        <a:solidFill>
                          <a:srgbClr val="000000"/>
                        </a:solidFill>
                        <a:effectLst/>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endParaRPr lang="en-US" sz="1100" b="0" i="0" u="none" strike="noStrike" dirty="0">
                        <a:solidFill>
                          <a:srgbClr val="000000"/>
                        </a:solidFill>
                        <a:effectLst/>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9"/>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itchFamily="34" charset="0"/>
                          <a:cs typeface="Arial" pitchFamily="34" charset="0"/>
                        </a:rPr>
                        <a:t>  Caucasian/White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63</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73 </a:t>
                      </a:r>
                      <a:r>
                        <a:rPr lang="en-US" sz="1100" b="0" i="0" u="none" strike="noStrike" kern="1200" baseline="30000" dirty="0">
                          <a:solidFill>
                            <a:srgbClr val="000000"/>
                          </a:solidFill>
                          <a:effectLst/>
                          <a:latin typeface="Arial" pitchFamily="34" charset="0"/>
                          <a:ea typeface="+mn-ea"/>
                          <a:cs typeface="Arial" pitchFamily="34" charset="0"/>
                        </a:rPr>
                        <a:t>AC</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59</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pitchFamily="34" charset="0"/>
                          <a:cs typeface="Arial" pitchFamily="34" charset="0"/>
                        </a:rPr>
                        <a:t>  African-American/Black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11</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9</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12</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pitchFamily="34" charset="0"/>
                          <a:cs typeface="Arial" pitchFamily="34" charset="0"/>
                        </a:rPr>
                        <a:t>  Latino/Hispanic</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14 </a:t>
                      </a:r>
                      <a:r>
                        <a:rPr lang="en-US" sz="1100" b="0" i="0" u="none" strike="noStrike" kern="1200" baseline="30000" dirty="0">
                          <a:solidFill>
                            <a:srgbClr val="000000"/>
                          </a:solidFill>
                          <a:effectLst/>
                          <a:latin typeface="Arial" pitchFamily="34" charset="0"/>
                          <a:ea typeface="+mn-ea"/>
                          <a:cs typeface="Arial" pitchFamily="34" charset="0"/>
                        </a:rPr>
                        <a:t>B</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7</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20 </a:t>
                      </a:r>
                      <a:r>
                        <a:rPr lang="en-US" sz="1100" b="0" i="0" u="none" strike="noStrike" kern="1200" baseline="30000" dirty="0">
                          <a:solidFill>
                            <a:srgbClr val="000000"/>
                          </a:solidFill>
                          <a:effectLst/>
                          <a:latin typeface="Arial" pitchFamily="34" charset="0"/>
                          <a:ea typeface="+mn-ea"/>
                          <a:cs typeface="Arial" pitchFamily="34" charset="0"/>
                        </a:rPr>
                        <a:t>AB</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pitchFamily="34" charset="0"/>
                          <a:cs typeface="Arial" pitchFamily="34" charset="0"/>
                        </a:rPr>
                        <a:t>  Other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50" b="0" i="0" u="none" strike="noStrike" dirty="0">
                          <a:solidFill>
                            <a:srgbClr val="000000"/>
                          </a:solidFill>
                          <a:latin typeface="Arial" pitchFamily="34" charset="0"/>
                          <a:cs typeface="Arial" pitchFamily="34" charset="0"/>
                        </a:rPr>
                        <a:t>12</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latin typeface="Arial" pitchFamily="34" charset="0"/>
                          <a:cs typeface="Arial" pitchFamily="34" charset="0"/>
                        </a:rPr>
                        <a:t>11</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latin typeface="Arial" pitchFamily="34" charset="0"/>
                          <a:cs typeface="Arial" pitchFamily="34" charset="0"/>
                        </a:rPr>
                        <a:t>9</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8216">
                <a:tc>
                  <a:txBody>
                    <a:bodyPr/>
                    <a:lstStyle/>
                    <a:p>
                      <a:pPr marL="4763" marR="0" lvl="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Income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4"/>
                  </a:ext>
                </a:extLst>
              </a:tr>
              <a:tr h="208216">
                <a:tc>
                  <a:txBody>
                    <a:bodyPr/>
                    <a:lstStyle/>
                    <a:p>
                      <a:pPr marL="4763" marR="0" lvl="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pitchFamily="34" charset="0"/>
                          <a:ea typeface="+mn-ea"/>
                          <a:cs typeface="Arial" pitchFamily="34" charset="0"/>
                        </a:rPr>
                        <a:t>&lt; $50k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34</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37</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8216">
                <a:tc>
                  <a:txBody>
                    <a:bodyPr/>
                    <a:lstStyle/>
                    <a:p>
                      <a:pPr marL="4763" marR="0" lvl="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pitchFamily="34" charset="0"/>
                          <a:ea typeface="+mn-ea"/>
                          <a:cs typeface="Arial" pitchFamily="34" charset="0"/>
                        </a:rPr>
                        <a:t>$50k - &lt;$75k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17 </a:t>
                      </a:r>
                      <a:r>
                        <a:rPr lang="en-US" sz="1100" b="0" i="0" u="none" strike="noStrike" kern="1200" baseline="30000" dirty="0">
                          <a:solidFill>
                            <a:srgbClr val="000000"/>
                          </a:solidFill>
                          <a:effectLst/>
                          <a:latin typeface="Arial" pitchFamily="34" charset="0"/>
                          <a:ea typeface="+mn-ea"/>
                          <a:cs typeface="Arial" pitchFamily="34" charset="0"/>
                        </a:rPr>
                        <a:t>C</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10</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8216">
                <a:tc>
                  <a:txBody>
                    <a:bodyPr/>
                    <a:lstStyle/>
                    <a:p>
                      <a:pPr marL="4763" marR="0" lvl="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pitchFamily="34" charset="0"/>
                          <a:ea typeface="+mn-ea"/>
                          <a:cs typeface="Arial" pitchFamily="34" charset="0"/>
                        </a:rPr>
                        <a:t>$75k - &lt;$100k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10</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15</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8216">
                <a:tc>
                  <a:txBody>
                    <a:bodyPr/>
                    <a:lstStyle/>
                    <a:p>
                      <a:pPr marL="4763" marR="0" lvl="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pitchFamily="34" charset="0"/>
                          <a:ea typeface="+mn-ea"/>
                          <a:cs typeface="Arial" pitchFamily="34" charset="0"/>
                        </a:rPr>
                        <a:t>$100k+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42</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39</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38</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8216">
                <a:tc>
                  <a:txBody>
                    <a:bodyPr/>
                    <a:lstStyle/>
                    <a:p>
                      <a:pPr marL="4763" marR="0" lvl="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Region</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9"/>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pitchFamily="34" charset="0"/>
                          <a:ea typeface="+mn-ea"/>
                          <a:cs typeface="Arial" pitchFamily="34" charset="0"/>
                        </a:rPr>
                        <a:t>Northeast</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15</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23 </a:t>
                      </a:r>
                      <a:r>
                        <a:rPr lang="en-US" sz="1100" b="0" i="0" u="none" strike="noStrike" kern="1200" baseline="30000" dirty="0">
                          <a:solidFill>
                            <a:srgbClr val="000000"/>
                          </a:solidFill>
                          <a:effectLst/>
                          <a:latin typeface="Arial" pitchFamily="34" charset="0"/>
                          <a:ea typeface="+mn-ea"/>
                          <a:cs typeface="Arial" pitchFamily="34" charset="0"/>
                        </a:rPr>
                        <a:t>B</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pitchFamily="34" charset="0"/>
                          <a:ea typeface="+mn-ea"/>
                          <a:cs typeface="Arial" pitchFamily="34" charset="0"/>
                        </a:rPr>
                        <a:t>Midwest</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24 </a:t>
                      </a:r>
                      <a:r>
                        <a:rPr lang="en-US" sz="1100" b="0" i="0" u="none" strike="noStrike" kern="1200" baseline="30000" dirty="0">
                          <a:solidFill>
                            <a:srgbClr val="000000"/>
                          </a:solidFill>
                          <a:effectLst/>
                          <a:latin typeface="Arial" pitchFamily="34" charset="0"/>
                          <a:ea typeface="+mn-ea"/>
                          <a:cs typeface="Arial" pitchFamily="34" charset="0"/>
                        </a:rPr>
                        <a:t>C</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25</a:t>
                      </a:r>
                      <a:r>
                        <a:rPr lang="en-US" sz="1100" b="0" i="0" u="none" strike="noStrike" kern="1200" baseline="30000" dirty="0">
                          <a:solidFill>
                            <a:srgbClr val="000000"/>
                          </a:solidFill>
                          <a:effectLst/>
                          <a:latin typeface="Arial" pitchFamily="34" charset="0"/>
                          <a:ea typeface="+mn-ea"/>
                          <a:cs typeface="Arial" pitchFamily="34" charset="0"/>
                        </a:rPr>
                        <a:t> C</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11</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pitchFamily="34" charset="0"/>
                          <a:ea typeface="+mn-ea"/>
                          <a:cs typeface="Arial" pitchFamily="34" charset="0"/>
                        </a:rPr>
                        <a:t>South</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37</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41 </a:t>
                      </a:r>
                      <a:r>
                        <a:rPr lang="en-US" sz="1100" b="0" i="0" u="none" strike="noStrike" kern="1200" baseline="30000" dirty="0">
                          <a:solidFill>
                            <a:srgbClr val="000000"/>
                          </a:solidFill>
                          <a:effectLst/>
                          <a:latin typeface="Arial" pitchFamily="34" charset="0"/>
                          <a:ea typeface="+mn-ea"/>
                          <a:cs typeface="Arial" pitchFamily="34" charset="0"/>
                        </a:rPr>
                        <a:t>A</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pitchFamily="34" charset="0"/>
                          <a:ea typeface="+mn-ea"/>
                          <a:cs typeface="Arial" pitchFamily="34" charset="0"/>
                        </a:rPr>
                        <a:t>West</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23</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25</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8216">
                <a:tc>
                  <a:txBody>
                    <a:bodyPr/>
                    <a:lstStyle/>
                    <a:p>
                      <a:pPr marL="4763" marR="0" lvl="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Kids In HH &lt;18</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25"/>
                  </a:ext>
                </a:extLst>
              </a:tr>
              <a:tr h="208216">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latin typeface="Arial" pitchFamily="34" charset="0"/>
                          <a:ea typeface="+mn-ea"/>
                          <a:cs typeface="Arial" pitchFamily="34" charset="0"/>
                        </a:rPr>
                        <a:t>Yes, Kids</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46 </a:t>
                      </a:r>
                      <a:r>
                        <a:rPr lang="en-US" sz="1100" b="0" i="0" u="none" strike="noStrike" kern="1200" baseline="30000" dirty="0">
                          <a:solidFill>
                            <a:srgbClr val="000000"/>
                          </a:solidFill>
                          <a:effectLst/>
                          <a:latin typeface="Arial" pitchFamily="34" charset="0"/>
                          <a:ea typeface="+mn-ea"/>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26</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33</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99260">
                <a:tc>
                  <a:txBody>
                    <a:bodyPr/>
                    <a:lstStyle/>
                    <a:p>
                      <a:pPr marL="166688" marR="0" indent="0" algn="l" defTabSz="1018824" rtl="0" eaLnBrk="1" fontAlgn="b"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latin typeface="Arial" pitchFamily="34" charset="0"/>
                        <a:ea typeface="+mn-ea"/>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18824" rtl="0" eaLnBrk="1" fontAlgn="b" latinLnBrk="0" hangingPunct="1"/>
                      <a:endParaRPr lang="en-US" sz="800" b="0" i="1" u="none" strike="noStrike" kern="1200" dirty="0">
                        <a:solidFill>
                          <a:srgbClr val="000000"/>
                        </a:solidFill>
                        <a:latin typeface="Arial" pitchFamily="34" charset="0"/>
                        <a:ea typeface="+mn-ea"/>
                        <a:cs typeface="Arial" pitchFamily="34" charset="0"/>
                      </a:endParaRPr>
                    </a:p>
                  </a:txBody>
                  <a:tcPr marL="9525" marR="9525" marT="9525" marB="0" anchor="ctr">
                    <a:lnL w="285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18824" rtl="0" eaLnBrk="1" fontAlgn="b" latinLnBrk="0" hangingPunct="1"/>
                      <a:endParaRPr lang="en-US" sz="800" b="0" i="1" u="none" strike="noStrike" kern="1200" dirty="0">
                        <a:solidFill>
                          <a:srgbClr val="000000"/>
                        </a:solidFill>
                        <a:latin typeface="Arial" pitchFamily="34" charset="0"/>
                        <a:ea typeface="+mn-ea"/>
                        <a:cs typeface="Arial" pitchFamily="34" charset="0"/>
                      </a:endParaRPr>
                    </a:p>
                  </a:txBody>
                  <a:tcPr marL="9525" marR="9525" marT="9525" marB="0" anchor="ctr">
                    <a:lnL w="31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018824" rtl="0" eaLnBrk="1" fontAlgn="b" latinLnBrk="0" hangingPunct="1"/>
                      <a:endParaRPr lang="en-US" sz="800" b="0" i="1" u="none" strike="noStrike" kern="1200" dirty="0">
                        <a:solidFill>
                          <a:srgbClr val="000000"/>
                        </a:solidFill>
                        <a:latin typeface="Arial" pitchFamily="34" charset="0"/>
                        <a:ea typeface="+mn-ea"/>
                        <a:cs typeface="Arial" pitchFamily="34" charset="0"/>
                      </a:endParaRPr>
                    </a:p>
                  </a:txBody>
                  <a:tcPr marL="9525" marR="9525"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14" name="Slide Number Placeholder 77"/>
          <p:cNvSpPr>
            <a:spLocks noGrp="1"/>
          </p:cNvSpPr>
          <p:nvPr>
            <p:ph type="sldNum" sz="quarter" idx="12"/>
          </p:nvPr>
        </p:nvSpPr>
        <p:spPr>
          <a:xfrm>
            <a:off x="9413648" y="7442179"/>
            <a:ext cx="187552" cy="236104"/>
          </a:xfrm>
        </p:spPr>
        <p:txBody>
          <a:bodyPr/>
          <a:lstStyle/>
          <a:p>
            <a:fld id="{45315111-7069-4786-91A8-96C54E96A951}" type="slidenum">
              <a:rPr lang="en-US" smtClean="0"/>
              <a:pPr/>
              <a:t>28</a:t>
            </a:fld>
            <a:endParaRPr lang="en-US" dirty="0"/>
          </a:p>
        </p:txBody>
      </p:sp>
      <p:sp>
        <p:nvSpPr>
          <p:cNvPr id="16" name="Slide Number Placeholder 3"/>
          <p:cNvSpPr txBox="1">
            <a:spLocks/>
          </p:cNvSpPr>
          <p:nvPr/>
        </p:nvSpPr>
        <p:spPr>
          <a:xfrm>
            <a:off x="9516242" y="7442179"/>
            <a:ext cx="84959" cy="236104"/>
          </a:xfrm>
          <a:prstGeom prst="rect">
            <a:avLst/>
          </a:prstGeom>
        </p:spPr>
        <p:txBody>
          <a:bodyPr vert="horz" wrap="none" lIns="0" tIns="0" rIns="0" bIns="50941" rtlCol="0" anchor="ctr">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45315111-7069-4786-91A8-96C54E96A951}" type="slidenum">
              <a:rPr kumimoji="0" lang="en-US" sz="1200" b="0" i="0" u="none" strike="noStrike" kern="1200" cap="none" spc="0" normalizeH="0" baseline="0" noProof="0" smtClean="0">
                <a:ln>
                  <a:noFill/>
                </a:ln>
                <a:solidFill>
                  <a:schemeClr val="accent1"/>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9" name="Title 3"/>
          <p:cNvSpPr>
            <a:spLocks noGrp="1"/>
          </p:cNvSpPr>
          <p:nvPr>
            <p:ph type="title"/>
          </p:nvPr>
        </p:nvSpPr>
        <p:spPr bwMode="gray">
          <a:xfrm>
            <a:off x="457200" y="1266224"/>
            <a:ext cx="9144000" cy="307777"/>
          </a:xfrm>
        </p:spPr>
        <p:txBody>
          <a:bodyPr/>
          <a:lstStyle/>
          <a:p>
            <a:pPr>
              <a:lnSpc>
                <a:spcPct val="100000"/>
              </a:lnSpc>
            </a:pPr>
            <a:r>
              <a:rPr lang="en-US" dirty="0"/>
              <a:t>Profile of Key Usage Groups | Demos</a:t>
            </a:r>
            <a:endParaRPr lang="en-US" sz="1600" dirty="0"/>
          </a:p>
        </p:txBody>
      </p:sp>
      <p:sp>
        <p:nvSpPr>
          <p:cNvPr id="18" name="Text Placeholder 3"/>
          <p:cNvSpPr>
            <a:spLocks noGrp="1"/>
          </p:cNvSpPr>
          <p:nvPr>
            <p:ph type="body" sz="quarter" idx="14"/>
          </p:nvPr>
        </p:nvSpPr>
        <p:spPr>
          <a:xfrm>
            <a:off x="2595602" y="7593901"/>
            <a:ext cx="6048550" cy="138499"/>
          </a:xfrm>
        </p:spPr>
        <p:txBody>
          <a:bodyPr/>
          <a:lstStyle/>
          <a:p>
            <a:pPr>
              <a:tabLst>
                <a:tab pos="344488" algn="l"/>
                <a:tab pos="1255713" algn="l"/>
                <a:tab pos="7942263" algn="l"/>
              </a:tabLst>
            </a:pPr>
            <a:r>
              <a:rPr lang="en-US" dirty="0"/>
              <a:t>		Letter = Significantly higher than group(s) indicated.</a:t>
            </a:r>
            <a:endParaRPr dirty="0"/>
          </a:p>
        </p:txBody>
      </p:sp>
      <p:sp>
        <p:nvSpPr>
          <p:cNvPr id="13" name="Oval 2"/>
          <p:cNvSpPr>
            <a:spLocks noChangeArrowheads="1"/>
          </p:cNvSpPr>
          <p:nvPr/>
        </p:nvSpPr>
        <p:spPr bwMode="auto">
          <a:xfrm>
            <a:off x="4735163" y="2556187"/>
            <a:ext cx="524728" cy="246390"/>
          </a:xfrm>
          <a:prstGeom prst="ellipse">
            <a:avLst/>
          </a:prstGeom>
          <a:noFill/>
          <a:ln w="25400" algn="ctr">
            <a:solidFill>
              <a:srgbClr val="008000"/>
            </a:solidFill>
            <a:round/>
            <a:headEnd/>
            <a:tailEnd/>
          </a:ln>
        </p:spPr>
        <p:txBody>
          <a:bodyPr/>
          <a:lstStyle/>
          <a:p>
            <a:endParaRPr lang="en-US" dirty="0"/>
          </a:p>
        </p:txBody>
      </p:sp>
      <p:sp>
        <p:nvSpPr>
          <p:cNvPr id="20" name="Oval 2"/>
          <p:cNvSpPr>
            <a:spLocks noChangeArrowheads="1"/>
          </p:cNvSpPr>
          <p:nvPr/>
        </p:nvSpPr>
        <p:spPr bwMode="auto">
          <a:xfrm>
            <a:off x="6658966" y="2769943"/>
            <a:ext cx="524728" cy="246390"/>
          </a:xfrm>
          <a:prstGeom prst="ellipse">
            <a:avLst/>
          </a:prstGeom>
          <a:noFill/>
          <a:ln w="25400" algn="ctr">
            <a:solidFill>
              <a:srgbClr val="008000"/>
            </a:solidFill>
            <a:round/>
            <a:headEnd/>
            <a:tailEnd/>
          </a:ln>
        </p:spPr>
        <p:txBody>
          <a:bodyPr/>
          <a:lstStyle/>
          <a:p>
            <a:endParaRPr lang="en-US" dirty="0"/>
          </a:p>
        </p:txBody>
      </p:sp>
      <p:sp>
        <p:nvSpPr>
          <p:cNvPr id="21" name="Oval 2"/>
          <p:cNvSpPr>
            <a:spLocks noChangeArrowheads="1"/>
          </p:cNvSpPr>
          <p:nvPr/>
        </p:nvSpPr>
        <p:spPr bwMode="auto">
          <a:xfrm>
            <a:off x="5697064" y="3613091"/>
            <a:ext cx="524728" cy="246390"/>
          </a:xfrm>
          <a:prstGeom prst="ellipse">
            <a:avLst/>
          </a:prstGeom>
          <a:noFill/>
          <a:ln w="25400" algn="ctr">
            <a:solidFill>
              <a:srgbClr val="008000"/>
            </a:solidFill>
            <a:round/>
            <a:headEnd/>
            <a:tailEnd/>
          </a:ln>
        </p:spPr>
        <p:txBody>
          <a:bodyPr/>
          <a:lstStyle/>
          <a:p>
            <a:endParaRPr lang="en-US" dirty="0"/>
          </a:p>
        </p:txBody>
      </p:sp>
      <p:sp>
        <p:nvSpPr>
          <p:cNvPr id="22" name="Oval 2"/>
          <p:cNvSpPr>
            <a:spLocks noChangeArrowheads="1"/>
          </p:cNvSpPr>
          <p:nvPr/>
        </p:nvSpPr>
        <p:spPr bwMode="auto">
          <a:xfrm>
            <a:off x="5685189" y="4028727"/>
            <a:ext cx="524728" cy="246390"/>
          </a:xfrm>
          <a:prstGeom prst="ellipse">
            <a:avLst/>
          </a:prstGeom>
          <a:noFill/>
          <a:ln w="25400" algn="ctr">
            <a:solidFill>
              <a:srgbClr val="008000"/>
            </a:solidFill>
            <a:round/>
            <a:headEnd/>
            <a:tailEnd/>
          </a:ln>
        </p:spPr>
        <p:txBody>
          <a:bodyPr/>
          <a:lstStyle/>
          <a:p>
            <a:endParaRPr lang="en-US" dirty="0"/>
          </a:p>
        </p:txBody>
      </p:sp>
      <p:sp>
        <p:nvSpPr>
          <p:cNvPr id="23" name="Oval 2"/>
          <p:cNvSpPr>
            <a:spLocks noChangeArrowheads="1"/>
          </p:cNvSpPr>
          <p:nvPr/>
        </p:nvSpPr>
        <p:spPr bwMode="auto">
          <a:xfrm>
            <a:off x="6647090" y="4444364"/>
            <a:ext cx="524728" cy="246390"/>
          </a:xfrm>
          <a:prstGeom prst="ellipse">
            <a:avLst/>
          </a:prstGeom>
          <a:noFill/>
          <a:ln w="25400" algn="ctr">
            <a:solidFill>
              <a:srgbClr val="008000"/>
            </a:solidFill>
            <a:round/>
            <a:headEnd/>
            <a:tailEnd/>
          </a:ln>
        </p:spPr>
        <p:txBody>
          <a:bodyPr/>
          <a:lstStyle/>
          <a:p>
            <a:endParaRPr lang="en-US" dirty="0"/>
          </a:p>
        </p:txBody>
      </p:sp>
      <p:sp>
        <p:nvSpPr>
          <p:cNvPr id="24" name="Oval 2"/>
          <p:cNvSpPr>
            <a:spLocks noChangeArrowheads="1"/>
          </p:cNvSpPr>
          <p:nvPr/>
        </p:nvSpPr>
        <p:spPr bwMode="auto">
          <a:xfrm>
            <a:off x="4735163" y="7151937"/>
            <a:ext cx="524728" cy="246390"/>
          </a:xfrm>
          <a:prstGeom prst="ellipse">
            <a:avLst/>
          </a:prstGeom>
          <a:noFill/>
          <a:ln w="25400" algn="ctr">
            <a:solidFill>
              <a:srgbClr val="008000"/>
            </a:solidFill>
            <a:round/>
            <a:headEnd/>
            <a:tailEnd/>
          </a:ln>
        </p:spPr>
        <p:txBody>
          <a:bodyPr/>
          <a:lstStyle/>
          <a:p>
            <a:endParaRPr lang="en-US" dirty="0"/>
          </a:p>
        </p:txBody>
      </p:sp>
    </p:spTree>
    <p:extLst>
      <p:ext uri="{BB962C8B-B14F-4D97-AF65-F5344CB8AC3E}">
        <p14:creationId xmlns:p14="http://schemas.microsoft.com/office/powerpoint/2010/main" val="1282742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7328848"/>
            <a:ext cx="10058400" cy="443552"/>
          </a:xfrm>
          <a:prstGeom prst="rect">
            <a:avLst/>
          </a:prstGeom>
          <a:solidFill>
            <a:schemeClr val="bg1"/>
          </a:solidFill>
          <a:ln>
            <a:noFill/>
          </a:ln>
        </p:spPr>
        <p:txBody>
          <a:bodyPr wrap="square" rtlCol="0">
            <a:noAutofit/>
          </a:bodyPr>
          <a:lstStyle/>
          <a:p>
            <a:endParaRPr lang="en-US" sz="1000" dirty="0"/>
          </a:p>
        </p:txBody>
      </p:sp>
      <p:graphicFrame>
        <p:nvGraphicFramePr>
          <p:cNvPr id="30" name="Table 29"/>
          <p:cNvGraphicFramePr>
            <a:graphicFrameLocks noGrp="1"/>
          </p:cNvGraphicFramePr>
          <p:nvPr>
            <p:extLst>
              <p:ext uri="{D42A27DB-BD31-4B8C-83A1-F6EECF244321}">
                <p14:modId xmlns:p14="http://schemas.microsoft.com/office/powerpoint/2010/main" val="689795786"/>
              </p:ext>
            </p:extLst>
          </p:nvPr>
        </p:nvGraphicFramePr>
        <p:xfrm>
          <a:off x="1797066" y="1945199"/>
          <a:ext cx="6589584" cy="5355934"/>
        </p:xfrm>
        <a:graphic>
          <a:graphicData uri="http://schemas.openxmlformats.org/drawingml/2006/table">
            <a:tbl>
              <a:tblPr>
                <a:tableStyleId>{5C22544A-7EE6-4342-B048-85BDC9FD1C3A}</a:tableStyleId>
              </a:tblPr>
              <a:tblGrid>
                <a:gridCol w="3749040">
                  <a:extLst>
                    <a:ext uri="{9D8B030D-6E8A-4147-A177-3AD203B41FA5}">
                      <a16:colId xmlns:a16="http://schemas.microsoft.com/office/drawing/2014/main" val="20000"/>
                    </a:ext>
                  </a:extLst>
                </a:gridCol>
                <a:gridCol w="946848">
                  <a:extLst>
                    <a:ext uri="{9D8B030D-6E8A-4147-A177-3AD203B41FA5}">
                      <a16:colId xmlns:a16="http://schemas.microsoft.com/office/drawing/2014/main" val="20002"/>
                    </a:ext>
                  </a:extLst>
                </a:gridCol>
                <a:gridCol w="946848">
                  <a:extLst>
                    <a:ext uri="{9D8B030D-6E8A-4147-A177-3AD203B41FA5}">
                      <a16:colId xmlns:a16="http://schemas.microsoft.com/office/drawing/2014/main" val="20003"/>
                    </a:ext>
                  </a:extLst>
                </a:gridCol>
                <a:gridCol w="946848">
                  <a:extLst>
                    <a:ext uri="{9D8B030D-6E8A-4147-A177-3AD203B41FA5}">
                      <a16:colId xmlns:a16="http://schemas.microsoft.com/office/drawing/2014/main" val="20005"/>
                    </a:ext>
                  </a:extLst>
                </a:gridCol>
              </a:tblGrid>
              <a:tr h="0">
                <a:tc>
                  <a:txBody>
                    <a:bodyPr/>
                    <a:lstStyle/>
                    <a:p>
                      <a:pPr marL="53975" marR="0" indent="0" algn="l" defTabSz="1018824" rtl="0" eaLnBrk="1" fontAlgn="b" latinLnBrk="0" hangingPunct="1">
                        <a:lnSpc>
                          <a:spcPct val="100000"/>
                        </a:lnSpc>
                        <a:spcBef>
                          <a:spcPts val="0"/>
                        </a:spcBef>
                        <a:spcAft>
                          <a:spcPts val="0"/>
                        </a:spcAft>
                        <a:buClrTx/>
                        <a:buSzTx/>
                        <a:buFontTx/>
                        <a:buNone/>
                        <a:tabLst/>
                        <a:defRPr/>
                      </a:pPr>
                      <a:endParaRPr lang="en-US" sz="1200" b="0" i="0" u="none" strike="noStrike" dirty="0">
                        <a:solidFill>
                          <a:schemeClr val="accent1"/>
                        </a:solidFill>
                        <a:latin typeface="+mn-lt"/>
                      </a:endParaRPr>
                    </a:p>
                  </a:txBody>
                  <a:tcPr marL="9525" marR="9525" marT="9525" marB="0" anchor="ctr">
                    <a:lnL w="28575"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mn-lt"/>
                        </a:rPr>
                        <a:t>Current</a:t>
                      </a:r>
                      <a:br>
                        <a:rPr lang="en-US" sz="1200" b="1" i="0" u="none" strike="noStrike" baseline="0" dirty="0">
                          <a:solidFill>
                            <a:schemeClr val="bg1"/>
                          </a:solidFill>
                          <a:effectLst/>
                          <a:latin typeface="+mn-lt"/>
                        </a:rPr>
                      </a:br>
                      <a:r>
                        <a:rPr lang="en-US" sz="1200" b="1" i="0" u="none" strike="noStrike" baseline="0" dirty="0">
                          <a:solidFill>
                            <a:schemeClr val="bg1"/>
                          </a:solidFill>
                          <a:effectLst/>
                          <a:latin typeface="+mn-lt"/>
                        </a:rPr>
                        <a:t>Eaters</a:t>
                      </a:r>
                      <a:endParaRPr lang="en-US" sz="1000" b="1" i="0" u="none" strike="noStrike" baseline="0" dirty="0">
                        <a:solidFill>
                          <a:schemeClr val="bg1"/>
                        </a:solidFill>
                        <a:effectLst/>
                        <a:latin typeface="+mn-lt"/>
                      </a:endParaRP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mn-lt"/>
                        </a:rPr>
                        <a:t>Lapsed</a:t>
                      </a:r>
                      <a:br>
                        <a:rPr lang="en-US" sz="1200" b="1" i="0" u="none" strike="noStrike" baseline="0" dirty="0">
                          <a:solidFill>
                            <a:schemeClr val="bg1"/>
                          </a:solidFill>
                          <a:effectLst/>
                          <a:latin typeface="+mn-lt"/>
                        </a:rPr>
                      </a:br>
                      <a:r>
                        <a:rPr lang="en-US" sz="1200" b="1" i="0" u="none" strike="noStrike" baseline="0" dirty="0">
                          <a:solidFill>
                            <a:schemeClr val="bg1"/>
                          </a:solidFill>
                          <a:effectLst/>
                          <a:latin typeface="+mn-lt"/>
                        </a:rPr>
                        <a:t>Eaters</a:t>
                      </a:r>
                      <a:endParaRPr lang="en-US" sz="1000" b="1" i="0" u="none" strike="noStrike" baseline="0" dirty="0">
                        <a:solidFill>
                          <a:schemeClr val="bg1"/>
                        </a:solidFill>
                        <a:effectLst/>
                        <a:latin typeface="+mn-lt"/>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mn-lt"/>
                        </a:rPr>
                        <a:t>Aware</a:t>
                      </a:r>
                      <a:br>
                        <a:rPr lang="en-US" sz="1200" b="1" i="0" u="none" strike="noStrike" baseline="0" dirty="0">
                          <a:solidFill>
                            <a:schemeClr val="bg1"/>
                          </a:solidFill>
                          <a:effectLst/>
                          <a:latin typeface="+mn-lt"/>
                        </a:rPr>
                      </a:br>
                      <a:r>
                        <a:rPr lang="en-US" sz="1200" b="1" i="0" u="none" strike="noStrike" baseline="0" dirty="0">
                          <a:solidFill>
                            <a:schemeClr val="bg1"/>
                          </a:solidFill>
                          <a:effectLst/>
                          <a:latin typeface="+mn-lt"/>
                        </a:rPr>
                        <a:t>Non-Triers</a:t>
                      </a:r>
                    </a:p>
                  </a:txBody>
                  <a:tcPr marL="9525" marR="9525" marT="9525" marB="0" anchor="b">
                    <a:lnL w="12700" cap="flat" cmpd="sng" algn="ctr">
                      <a:solidFill>
                        <a:schemeClr val="bg1"/>
                      </a:solidFill>
                      <a:prstDash val="solid"/>
                      <a:round/>
                      <a:headEnd type="none" w="med" len="med"/>
                      <a:tailEnd type="none" w="med" len="med"/>
                    </a:lnL>
                    <a:lnR w="3175"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0">
                <a:tc>
                  <a:txBody>
                    <a:bodyPr/>
                    <a:lstStyle/>
                    <a:p>
                      <a:pPr marL="53975" marR="0" indent="0" algn="l" defTabSz="1018824" rtl="0" eaLnBrk="1" fontAlgn="b" latinLnBrk="0" hangingPunct="1">
                        <a:lnSpc>
                          <a:spcPct val="100000"/>
                        </a:lnSpc>
                        <a:spcBef>
                          <a:spcPts val="0"/>
                        </a:spcBef>
                        <a:spcAft>
                          <a:spcPts val="0"/>
                        </a:spcAft>
                        <a:buClrTx/>
                        <a:buSzTx/>
                        <a:buFontTx/>
                        <a:buNone/>
                        <a:tabLst/>
                        <a:defRPr/>
                      </a:pPr>
                      <a:endParaRPr lang="en-US" sz="1200" b="0" i="0" u="none" strike="noStrike" dirty="0">
                        <a:solidFill>
                          <a:schemeClr val="accent1"/>
                        </a:solidFill>
                        <a:latin typeface="+mn-lt"/>
                      </a:endParaRPr>
                    </a:p>
                  </a:txBody>
                  <a:tcPr marL="9525" marR="9525" marT="9525" marB="0" anchor="ctr">
                    <a:lnL w="28575"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1" i="0" u="none" strike="noStrike" baseline="0" dirty="0">
                          <a:solidFill>
                            <a:schemeClr val="bg1"/>
                          </a:solidFill>
                          <a:effectLst/>
                          <a:latin typeface="+mn-lt"/>
                        </a:rPr>
                        <a:t>(A)</a:t>
                      </a:r>
                      <a:endParaRPr lang="en-US" sz="1000" b="1" i="0" u="none" strike="noStrike" baseline="0" dirty="0">
                        <a:solidFill>
                          <a:schemeClr val="bg1"/>
                        </a:solidFill>
                        <a:effectLst/>
                        <a:latin typeface="+mn-lt"/>
                      </a:endParaRPr>
                    </a:p>
                  </a:txBody>
                  <a:tcPr marL="9525" marR="9525" marT="9525" marB="0">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900" b="1" i="0" u="none" strike="noStrike" baseline="0" dirty="0">
                          <a:solidFill>
                            <a:schemeClr val="bg1"/>
                          </a:solidFill>
                          <a:effectLst/>
                          <a:latin typeface="+mn-lt"/>
                        </a:rPr>
                        <a:t>(B)</a:t>
                      </a:r>
                      <a:endParaRPr lang="en-US" sz="1000" b="1" i="0" u="none" strike="noStrike" baseline="0" dirty="0">
                        <a:solidFill>
                          <a:schemeClr val="bg1"/>
                        </a:solidFill>
                        <a:effectLst/>
                        <a:latin typeface="+mn-lt"/>
                      </a:endParaRP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900" b="1" i="0" u="none" strike="noStrike" baseline="0" dirty="0">
                          <a:solidFill>
                            <a:schemeClr val="bg1"/>
                          </a:solidFill>
                          <a:effectLst/>
                          <a:latin typeface="+mn-lt"/>
                        </a:rPr>
                        <a:t>(C)</a:t>
                      </a:r>
                      <a:endParaRPr lang="en-US" sz="1200" b="1" i="0" u="none" strike="noStrike" baseline="0" dirty="0">
                        <a:solidFill>
                          <a:schemeClr val="bg1"/>
                        </a:solidFill>
                        <a:effectLst/>
                        <a:latin typeface="+mn-lt"/>
                      </a:endParaRPr>
                    </a:p>
                  </a:txBody>
                  <a:tcPr marL="9525" marR="9525" marT="9525" marB="0">
                    <a:lnL w="12700" cap="flat" cmpd="sng" algn="ctr">
                      <a:solidFill>
                        <a:schemeClr val="bg1"/>
                      </a:solidFill>
                      <a:prstDash val="solid"/>
                      <a:round/>
                      <a:headEnd type="none" w="med" len="med"/>
                      <a:tailEnd type="none" w="med" len="med"/>
                    </a:lnL>
                    <a:lnR w="3175"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8"/>
                  </a:ext>
                </a:extLst>
              </a:tr>
              <a:tr h="288038">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P3M Fish/Seafood Types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05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88038">
                <a:tc>
                  <a:txBody>
                    <a:bodyPr/>
                    <a:lstStyle/>
                    <a:p>
                      <a:pPr marL="0" marR="0" indent="0" algn="ctr">
                        <a:spcBef>
                          <a:spcPts val="300"/>
                        </a:spcBef>
                        <a:spcAft>
                          <a:spcPts val="300"/>
                        </a:spcAft>
                        <a:tabLst>
                          <a:tab pos="1931670" algn="l"/>
                        </a:tabLst>
                      </a:pPr>
                      <a:r>
                        <a:rPr lang="en-US" sz="1100" dirty="0">
                          <a:latin typeface="Arial" pitchFamily="34" charset="0"/>
                          <a:ea typeface="Times New Roman"/>
                          <a:cs typeface="Arial" pitchFamily="34" charset="0"/>
                        </a:rPr>
                        <a:t>Fish/seafood from a restaurant</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79 </a:t>
                      </a:r>
                      <a:r>
                        <a:rPr lang="en-US" sz="1100" b="0" i="0" u="none" strike="noStrike" baseline="30000" dirty="0">
                          <a:solidFill>
                            <a:srgbClr val="000000"/>
                          </a:solidFill>
                          <a:effectLst/>
                          <a:latin typeface="Arial" pitchFamily="34" charset="0"/>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67</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61</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5104">
                <a:tc>
                  <a:txBody>
                    <a:bodyPr/>
                    <a:lstStyle/>
                    <a:p>
                      <a:pPr marL="0" marR="0" indent="0" algn="ctr">
                        <a:spcBef>
                          <a:spcPts val="300"/>
                        </a:spcBef>
                        <a:spcAft>
                          <a:spcPts val="300"/>
                        </a:spcAft>
                        <a:tabLst>
                          <a:tab pos="1931670" algn="l"/>
                        </a:tabLst>
                      </a:pPr>
                      <a:r>
                        <a:rPr lang="en-US" sz="1100" dirty="0">
                          <a:latin typeface="Arial" pitchFamily="34" charset="0"/>
                          <a:ea typeface="Times New Roman"/>
                          <a:cs typeface="Arial" pitchFamily="34" charset="0"/>
                        </a:rPr>
                        <a:t>Fresh fish/seafood from a grocery/specialty store -- </a:t>
                      </a:r>
                      <a:br>
                        <a:rPr lang="en-US" sz="1100" dirty="0">
                          <a:latin typeface="Arial" pitchFamily="34" charset="0"/>
                          <a:ea typeface="Times New Roman"/>
                          <a:cs typeface="Arial" pitchFamily="34" charset="0"/>
                        </a:rPr>
                      </a:br>
                      <a:r>
                        <a:rPr lang="en-US" sz="1100" dirty="0">
                          <a:latin typeface="Arial" pitchFamily="34" charset="0"/>
                          <a:ea typeface="Times New Roman"/>
                          <a:cs typeface="Arial" pitchFamily="34" charset="0"/>
                        </a:rPr>
                        <a:t>plain or prepared</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79 </a:t>
                      </a:r>
                      <a:r>
                        <a:rPr lang="en-US" sz="1100" b="0" i="0" u="none" strike="noStrike" kern="1200" baseline="30000" dirty="0">
                          <a:solidFill>
                            <a:srgbClr val="000000"/>
                          </a:solidFill>
                          <a:effectLst/>
                          <a:latin typeface="Arial" pitchFamily="34" charset="0"/>
                          <a:ea typeface="+mn-ea"/>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64</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67</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5104">
                <a:tc>
                  <a:txBody>
                    <a:bodyPr/>
                    <a:lstStyle/>
                    <a:p>
                      <a:pPr marL="0" marR="0" indent="0" algn="ctr">
                        <a:spcBef>
                          <a:spcPts val="300"/>
                        </a:spcBef>
                        <a:spcAft>
                          <a:spcPts val="300"/>
                        </a:spcAft>
                        <a:tabLst>
                          <a:tab pos="1931670" algn="l"/>
                        </a:tabLst>
                      </a:pPr>
                      <a:r>
                        <a:rPr lang="en-US" sz="1100" dirty="0">
                          <a:latin typeface="Arial" pitchFamily="34" charset="0"/>
                          <a:ea typeface="Times New Roman"/>
                          <a:cs typeface="Arial" pitchFamily="34" charset="0"/>
                        </a:rPr>
                        <a:t>Packaged refrigerated/frozen non-breaded fish or seafood -- plain or prepared</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76 </a:t>
                      </a:r>
                      <a:r>
                        <a:rPr lang="en-US" sz="1100" b="0" i="0" u="none" strike="noStrike" kern="1200" baseline="30000" dirty="0">
                          <a:solidFill>
                            <a:srgbClr val="000000"/>
                          </a:solidFill>
                          <a:effectLst/>
                          <a:latin typeface="Arial" pitchFamily="34" charset="0"/>
                          <a:ea typeface="+mn-ea"/>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58</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52</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8038">
                <a:tc>
                  <a:txBody>
                    <a:bodyPr/>
                    <a:lstStyle/>
                    <a:p>
                      <a:pPr marL="0" marR="0" indent="0" algn="ctr">
                        <a:spcBef>
                          <a:spcPts val="300"/>
                        </a:spcBef>
                        <a:spcAft>
                          <a:spcPts val="300"/>
                        </a:spcAft>
                        <a:tabLst>
                          <a:tab pos="1931670" algn="l"/>
                        </a:tabLst>
                      </a:pPr>
                      <a:r>
                        <a:rPr lang="en-US" sz="1100" dirty="0">
                          <a:latin typeface="Arial" pitchFamily="34" charset="0"/>
                          <a:ea typeface="Times New Roman"/>
                          <a:cs typeface="Arial" pitchFamily="34" charset="0"/>
                        </a:rPr>
                        <a:t>Packaged frozen breaded fish or seafood</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79 </a:t>
                      </a:r>
                      <a:r>
                        <a:rPr lang="en-US" sz="1100" b="0" i="0" u="none" strike="noStrike" kern="1200" baseline="30000" dirty="0">
                          <a:solidFill>
                            <a:srgbClr val="000000"/>
                          </a:solidFill>
                          <a:effectLst/>
                          <a:latin typeface="Arial" pitchFamily="34" charset="0"/>
                          <a:ea typeface="+mn-ea"/>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46</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47</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8038">
                <a:tc>
                  <a:txBody>
                    <a:bodyPr/>
                    <a:lstStyle/>
                    <a:p>
                      <a:pPr marL="0" marR="0" indent="0" algn="ctr">
                        <a:spcBef>
                          <a:spcPts val="300"/>
                        </a:spcBef>
                        <a:spcAft>
                          <a:spcPts val="300"/>
                        </a:spcAft>
                        <a:tabLst>
                          <a:tab pos="1931670" algn="l"/>
                        </a:tabLst>
                      </a:pPr>
                      <a:r>
                        <a:rPr lang="en-US" sz="1100" dirty="0">
                          <a:latin typeface="Arial" pitchFamily="34" charset="0"/>
                          <a:ea typeface="Times New Roman"/>
                          <a:cs typeface="Arial" pitchFamily="34" charset="0"/>
                        </a:rPr>
                        <a:t>Fish or seafood in a can or pouch</a:t>
                      </a: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73 </a:t>
                      </a:r>
                      <a:r>
                        <a:rPr lang="en-US" sz="1100" b="0" i="0" u="none" strike="noStrike" kern="1200" baseline="30000" dirty="0">
                          <a:solidFill>
                            <a:srgbClr val="000000"/>
                          </a:solidFill>
                          <a:effectLst/>
                          <a:latin typeface="Arial" pitchFamily="34" charset="0"/>
                          <a:ea typeface="+mn-ea"/>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52</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46</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60590">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Frequency/</a:t>
                      </a:r>
                      <a:r>
                        <a:rPr lang="en-US" sz="1100" b="1" i="0" u="sng" strike="noStrike" dirty="0">
                          <a:solidFill>
                            <a:srgbClr val="000000"/>
                          </a:solidFill>
                          <a:latin typeface="Arial" pitchFamily="34" charset="0"/>
                          <a:cs typeface="Arial" pitchFamily="34" charset="0"/>
                        </a:rPr>
                        <a:t>Fish Sandwich</a:t>
                      </a:r>
                      <a:r>
                        <a:rPr lang="en-US" sz="1100" b="1" i="0" u="none" strike="noStrike" dirty="0">
                          <a:solidFill>
                            <a:srgbClr val="000000"/>
                          </a:solidFill>
                          <a:latin typeface="Arial" pitchFamily="34" charset="0"/>
                          <a:cs typeface="Arial" pitchFamily="34" charset="0"/>
                        </a:rPr>
                        <a:t>  @ FFR/Other Casual P3M (Among P3M Seafood From A</a:t>
                      </a:r>
                      <a:r>
                        <a:rPr lang="en-US" sz="1100" b="1" i="0" u="none" strike="noStrike" baseline="0" dirty="0">
                          <a:solidFill>
                            <a:srgbClr val="000000"/>
                          </a:solidFill>
                          <a:latin typeface="Arial" pitchFamily="34" charset="0"/>
                          <a:cs typeface="Arial" pitchFamily="34" charset="0"/>
                        </a:rPr>
                        <a:t> Restaurant</a:t>
                      </a:r>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9"/>
                  </a:ext>
                </a:extLst>
              </a:tr>
              <a:tr h="288038">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sng" strike="noStrike" dirty="0">
                          <a:solidFill>
                            <a:srgbClr val="000000"/>
                          </a:solidFill>
                          <a:effectLst/>
                          <a:latin typeface="Arial" pitchFamily="34" charset="0"/>
                          <a:cs typeface="Arial" pitchFamily="34" charset="0"/>
                        </a:rPr>
                        <a:t>More than</a:t>
                      </a:r>
                      <a:r>
                        <a:rPr lang="en-US" sz="1100" b="0" i="0" u="none" strike="noStrike" dirty="0">
                          <a:solidFill>
                            <a:srgbClr val="000000"/>
                          </a:solidFill>
                          <a:effectLst/>
                          <a:latin typeface="Arial" pitchFamily="34" charset="0"/>
                          <a:cs typeface="Arial" pitchFamily="34" charset="0"/>
                        </a:rPr>
                        <a:t> once a month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71 </a:t>
                      </a:r>
                      <a:r>
                        <a:rPr lang="en-US" sz="1100" b="0" i="0" u="none" strike="noStrike" kern="1200" baseline="30000" dirty="0">
                          <a:solidFill>
                            <a:srgbClr val="000000"/>
                          </a:solidFill>
                          <a:effectLst/>
                          <a:latin typeface="Arial" pitchFamily="34" charset="0"/>
                          <a:ea typeface="+mn-ea"/>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21</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27</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60590">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Frequency/Breaded &amp;</a:t>
                      </a:r>
                      <a:r>
                        <a:rPr lang="en-US" sz="1100" b="1" i="0" u="none" strike="noStrike" baseline="0" dirty="0">
                          <a:solidFill>
                            <a:srgbClr val="000000"/>
                          </a:solidFill>
                          <a:latin typeface="Arial" pitchFamily="34" charset="0"/>
                          <a:cs typeface="Arial" pitchFamily="34" charset="0"/>
                        </a:rPr>
                        <a:t> </a:t>
                      </a:r>
                      <a:r>
                        <a:rPr lang="en-US" sz="1100" b="1" i="0" u="none" strike="noStrike" dirty="0">
                          <a:solidFill>
                            <a:srgbClr val="000000"/>
                          </a:solidFill>
                          <a:latin typeface="Arial" pitchFamily="34" charset="0"/>
                          <a:cs typeface="Arial" pitchFamily="34" charset="0"/>
                        </a:rPr>
                        <a:t>Battered</a:t>
                      </a:r>
                      <a:r>
                        <a:rPr lang="en-US" sz="1100" b="1" i="0" u="none" strike="noStrike" baseline="0" dirty="0">
                          <a:solidFill>
                            <a:srgbClr val="000000"/>
                          </a:solidFill>
                          <a:latin typeface="Arial" pitchFamily="34" charset="0"/>
                          <a:cs typeface="Arial" pitchFamily="34" charset="0"/>
                        </a:rPr>
                        <a:t> </a:t>
                      </a:r>
                      <a:r>
                        <a:rPr lang="en-US" sz="1100" b="1" i="0" u="sng" strike="noStrike" baseline="0" dirty="0">
                          <a:solidFill>
                            <a:srgbClr val="000000"/>
                          </a:solidFill>
                          <a:latin typeface="Arial" pitchFamily="34" charset="0"/>
                          <a:cs typeface="Arial" pitchFamily="34" charset="0"/>
                        </a:rPr>
                        <a:t>Fish Fillets</a:t>
                      </a:r>
                      <a:r>
                        <a:rPr lang="en-US" sz="1100" b="1" i="0" u="sng" strike="noStrike" dirty="0">
                          <a:solidFill>
                            <a:srgbClr val="000000"/>
                          </a:solidFill>
                          <a:latin typeface="Arial" pitchFamily="34" charset="0"/>
                          <a:cs typeface="Arial" pitchFamily="34" charset="0"/>
                        </a:rPr>
                        <a:t> </a:t>
                      </a:r>
                      <a:br>
                        <a:rPr lang="en-US" sz="1100" b="1" i="0" u="sng" strike="noStrike" dirty="0">
                          <a:solidFill>
                            <a:srgbClr val="000000"/>
                          </a:solidFill>
                          <a:latin typeface="Arial" pitchFamily="34" charset="0"/>
                          <a:cs typeface="Arial" pitchFamily="34" charset="0"/>
                        </a:rPr>
                      </a:br>
                      <a:r>
                        <a:rPr lang="en-US" sz="1100" b="1" i="0" u="none" strike="noStrike" dirty="0">
                          <a:solidFill>
                            <a:srgbClr val="000000"/>
                          </a:solidFill>
                          <a:latin typeface="Arial" pitchFamily="34" charset="0"/>
                          <a:cs typeface="Arial" pitchFamily="34" charset="0"/>
                        </a:rPr>
                        <a:t>(Among Bought </a:t>
                      </a:r>
                      <a:r>
                        <a:rPr lang="en-US" sz="1100" b="1" i="0" u="sng" strike="noStrike" dirty="0">
                          <a:solidFill>
                            <a:srgbClr val="000000"/>
                          </a:solidFill>
                          <a:latin typeface="Arial" pitchFamily="34" charset="0"/>
                          <a:cs typeface="Arial" pitchFamily="34" charset="0"/>
                        </a:rPr>
                        <a:t>Frozen</a:t>
                      </a:r>
                      <a:r>
                        <a:rPr lang="en-US" sz="1100" b="1" i="0" u="none" strike="noStrike" dirty="0">
                          <a:solidFill>
                            <a:srgbClr val="000000"/>
                          </a:solidFill>
                          <a:latin typeface="Arial" pitchFamily="34" charset="0"/>
                          <a:cs typeface="Arial" pitchFamily="34" charset="0"/>
                        </a:rPr>
                        <a:t> Seafood From Grocery P3M)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4"/>
                  </a:ext>
                </a:extLst>
              </a:tr>
              <a:tr h="288038">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sng" strike="noStrike" dirty="0">
                          <a:solidFill>
                            <a:srgbClr val="000000"/>
                          </a:solidFill>
                          <a:effectLst/>
                          <a:latin typeface="Arial" pitchFamily="34" charset="0"/>
                          <a:cs typeface="Arial" pitchFamily="34" charset="0"/>
                        </a:rPr>
                        <a:t>More than</a:t>
                      </a:r>
                      <a:r>
                        <a:rPr lang="en-US" sz="1100" b="0" i="0" u="none" strike="noStrike" dirty="0">
                          <a:solidFill>
                            <a:srgbClr val="000000"/>
                          </a:solidFill>
                          <a:effectLst/>
                          <a:latin typeface="Arial" pitchFamily="34" charset="0"/>
                          <a:cs typeface="Arial" pitchFamily="34" charset="0"/>
                        </a:rPr>
                        <a:t> once a month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78 </a:t>
                      </a:r>
                      <a:r>
                        <a:rPr lang="en-US" sz="1100" b="0" i="0" u="none" strike="noStrike" kern="1200" baseline="30000" dirty="0">
                          <a:solidFill>
                            <a:srgbClr val="000000"/>
                          </a:solidFill>
                          <a:effectLst/>
                          <a:latin typeface="Arial" pitchFamily="34" charset="0"/>
                          <a:ea typeface="+mn-ea"/>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36</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43</a:t>
                      </a:r>
                    </a:p>
                  </a:txBody>
                  <a:tcPr marL="9525" marR="9525" marT="9525" marB="0" anchor="ctr">
                    <a:lnL w="3175" cap="flat" cmpd="sng" algn="ctr">
                      <a:solidFill>
                        <a:schemeClr val="accent2"/>
                      </a:solidFill>
                      <a:prstDash val="solid"/>
                      <a:round/>
                      <a:headEnd type="none" w="med" len="med"/>
                      <a:tailEnd type="none" w="med" len="med"/>
                    </a:lnL>
                    <a:lnR w="3175"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31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560590">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Arial" pitchFamily="34" charset="0"/>
                          <a:cs typeface="Arial" pitchFamily="34" charset="0"/>
                        </a:rPr>
                        <a:t>Frequency/Breaded &amp; Battered</a:t>
                      </a:r>
                      <a:r>
                        <a:rPr lang="en-US" sz="1100" b="1" i="0" u="none" strike="noStrike" baseline="0" dirty="0">
                          <a:solidFill>
                            <a:srgbClr val="000000"/>
                          </a:solidFill>
                          <a:latin typeface="Arial" pitchFamily="34" charset="0"/>
                          <a:cs typeface="Arial" pitchFamily="34" charset="0"/>
                        </a:rPr>
                        <a:t> </a:t>
                      </a:r>
                      <a:r>
                        <a:rPr lang="en-US" sz="1100" b="1" i="0" u="sng" strike="noStrike" baseline="0" dirty="0">
                          <a:solidFill>
                            <a:srgbClr val="000000"/>
                          </a:solidFill>
                          <a:latin typeface="Arial" pitchFamily="34" charset="0"/>
                          <a:cs typeface="Arial" pitchFamily="34" charset="0"/>
                        </a:rPr>
                        <a:t>Fish Sticks</a:t>
                      </a:r>
                      <a:br>
                        <a:rPr lang="en-US" sz="1100" b="1" i="0" u="none" strike="noStrike" dirty="0">
                          <a:solidFill>
                            <a:srgbClr val="000000"/>
                          </a:solidFill>
                          <a:latin typeface="Arial" pitchFamily="34" charset="0"/>
                          <a:cs typeface="Arial" pitchFamily="34" charset="0"/>
                        </a:rPr>
                      </a:br>
                      <a:r>
                        <a:rPr lang="en-US" sz="1100" b="1" i="0" u="none" strike="noStrike" dirty="0">
                          <a:solidFill>
                            <a:srgbClr val="000000"/>
                          </a:solidFill>
                          <a:latin typeface="Arial" pitchFamily="34" charset="0"/>
                          <a:cs typeface="Arial" pitchFamily="34" charset="0"/>
                        </a:rPr>
                        <a:t>(Among Bought </a:t>
                      </a:r>
                      <a:r>
                        <a:rPr lang="en-US" sz="1100" b="1" i="0" u="sng" strike="noStrike" dirty="0">
                          <a:solidFill>
                            <a:srgbClr val="000000"/>
                          </a:solidFill>
                          <a:latin typeface="Arial" pitchFamily="34" charset="0"/>
                          <a:cs typeface="Arial" pitchFamily="34" charset="0"/>
                        </a:rPr>
                        <a:t>Frozen</a:t>
                      </a:r>
                      <a:r>
                        <a:rPr lang="en-US" sz="1100" b="1" i="0" u="none" strike="noStrike" dirty="0">
                          <a:solidFill>
                            <a:srgbClr val="000000"/>
                          </a:solidFill>
                          <a:latin typeface="Arial" pitchFamily="34" charset="0"/>
                          <a:cs typeface="Arial" pitchFamily="34" charset="0"/>
                        </a:rPr>
                        <a:t> Seafood From Grocery P3M)</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sz="105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175"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9"/>
                  </a:ext>
                </a:extLst>
              </a:tr>
              <a:tr h="288038">
                <a:tc>
                  <a:txBody>
                    <a:bodyPr/>
                    <a:lstStyle/>
                    <a:p>
                      <a:pPr marL="4763" marR="0" indent="0" algn="ctr" defTabSz="1018824" rtl="0" eaLnBrk="1" fontAlgn="b" latinLnBrk="0" hangingPunct="1">
                        <a:lnSpc>
                          <a:spcPct val="100000"/>
                        </a:lnSpc>
                        <a:spcBef>
                          <a:spcPts val="0"/>
                        </a:spcBef>
                        <a:spcAft>
                          <a:spcPts val="0"/>
                        </a:spcAft>
                        <a:buClrTx/>
                        <a:buSzTx/>
                        <a:buFontTx/>
                        <a:buNone/>
                        <a:tabLst/>
                        <a:defRPr/>
                      </a:pPr>
                      <a:r>
                        <a:rPr lang="en-US" sz="1100" b="0" i="0" u="sng" strike="noStrike" dirty="0">
                          <a:solidFill>
                            <a:srgbClr val="000000"/>
                          </a:solidFill>
                          <a:effectLst/>
                          <a:latin typeface="Arial" pitchFamily="34" charset="0"/>
                          <a:cs typeface="Arial" pitchFamily="34" charset="0"/>
                        </a:rPr>
                        <a:t>More than</a:t>
                      </a:r>
                      <a:r>
                        <a:rPr lang="en-US" sz="1100" b="0" i="0" u="none" strike="noStrike" dirty="0">
                          <a:solidFill>
                            <a:srgbClr val="000000"/>
                          </a:solidFill>
                          <a:effectLst/>
                          <a:latin typeface="Arial" pitchFamily="34" charset="0"/>
                          <a:cs typeface="Arial" pitchFamily="34" charset="0"/>
                        </a:rPr>
                        <a:t> once a month</a:t>
                      </a:r>
                    </a:p>
                  </a:txBody>
                  <a:tcPr marL="9525" marR="9525" marT="9525" marB="0" anchor="ctr">
                    <a:lnL w="635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100" b="0" i="0" u="none" strike="noStrike" dirty="0">
                          <a:solidFill>
                            <a:srgbClr val="000000"/>
                          </a:solidFill>
                          <a:effectLst/>
                          <a:latin typeface="Arial" pitchFamily="34" charset="0"/>
                          <a:cs typeface="Arial" pitchFamily="34" charset="0"/>
                        </a:rPr>
                        <a:t>70 </a:t>
                      </a:r>
                      <a:r>
                        <a:rPr lang="en-US" sz="1100" b="0" i="0" u="none" strike="noStrike" kern="1200" baseline="30000" dirty="0">
                          <a:solidFill>
                            <a:srgbClr val="000000"/>
                          </a:solidFill>
                          <a:effectLst/>
                          <a:latin typeface="Arial" pitchFamily="34" charset="0"/>
                          <a:ea typeface="+mn-ea"/>
                          <a:cs typeface="Arial" pitchFamily="34" charset="0"/>
                        </a:rPr>
                        <a:t>BC</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27</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Arial" pitchFamily="34" charset="0"/>
                          <a:cs typeface="Arial" pitchFamily="34" charset="0"/>
                        </a:rPr>
                        <a:t>34</a:t>
                      </a:r>
                    </a:p>
                  </a:txBody>
                  <a:tcPr marL="9525" marR="9525" marT="9525" marB="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
        <p:nvSpPr>
          <p:cNvPr id="14" name="Slide Number Placeholder 77"/>
          <p:cNvSpPr>
            <a:spLocks noGrp="1"/>
          </p:cNvSpPr>
          <p:nvPr>
            <p:ph type="sldNum" sz="quarter" idx="12"/>
          </p:nvPr>
        </p:nvSpPr>
        <p:spPr>
          <a:xfrm>
            <a:off x="9413648" y="7442179"/>
            <a:ext cx="187552" cy="236104"/>
          </a:xfrm>
        </p:spPr>
        <p:txBody>
          <a:bodyPr/>
          <a:lstStyle/>
          <a:p>
            <a:fld id="{45315111-7069-4786-91A8-96C54E96A951}" type="slidenum">
              <a:rPr lang="en-US" smtClean="0"/>
              <a:pPr/>
              <a:t>29</a:t>
            </a:fld>
            <a:endParaRPr lang="en-US" dirty="0"/>
          </a:p>
        </p:txBody>
      </p:sp>
      <p:sp>
        <p:nvSpPr>
          <p:cNvPr id="16" name="Slide Number Placeholder 3"/>
          <p:cNvSpPr txBox="1">
            <a:spLocks/>
          </p:cNvSpPr>
          <p:nvPr/>
        </p:nvSpPr>
        <p:spPr>
          <a:xfrm>
            <a:off x="9516242" y="7442179"/>
            <a:ext cx="84959" cy="236104"/>
          </a:xfrm>
          <a:prstGeom prst="rect">
            <a:avLst/>
          </a:prstGeom>
        </p:spPr>
        <p:txBody>
          <a:bodyPr vert="horz" wrap="none" lIns="0" tIns="0" rIns="0" bIns="50941" rtlCol="0" anchor="ctr">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45315111-7069-4786-91A8-96C54E96A951}" type="slidenum">
              <a:rPr kumimoji="0" lang="en-US" sz="1200" b="0" i="0" u="none" strike="noStrike" kern="1200" cap="none" spc="0" normalizeH="0" baseline="0" noProof="0" smtClean="0">
                <a:ln>
                  <a:noFill/>
                </a:ln>
                <a:solidFill>
                  <a:schemeClr val="accent1"/>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9" name="Title 3"/>
          <p:cNvSpPr>
            <a:spLocks noGrp="1"/>
          </p:cNvSpPr>
          <p:nvPr>
            <p:ph type="title"/>
          </p:nvPr>
        </p:nvSpPr>
        <p:spPr bwMode="gray">
          <a:xfrm>
            <a:off x="457200" y="1375408"/>
            <a:ext cx="9144000" cy="307777"/>
          </a:xfrm>
        </p:spPr>
        <p:txBody>
          <a:bodyPr/>
          <a:lstStyle/>
          <a:p>
            <a:pPr>
              <a:lnSpc>
                <a:spcPct val="100000"/>
              </a:lnSpc>
            </a:pPr>
            <a:r>
              <a:rPr lang="en-US" dirty="0"/>
              <a:t>Profile of Key Usage Groups | Seafood Type Usage</a:t>
            </a:r>
            <a:endParaRPr lang="en-US" sz="1600" dirty="0"/>
          </a:p>
        </p:txBody>
      </p:sp>
      <p:sp>
        <p:nvSpPr>
          <p:cNvPr id="18" name="Text Placeholder 3"/>
          <p:cNvSpPr>
            <a:spLocks noGrp="1"/>
          </p:cNvSpPr>
          <p:nvPr>
            <p:ph type="body" sz="quarter" idx="14"/>
          </p:nvPr>
        </p:nvSpPr>
        <p:spPr>
          <a:xfrm>
            <a:off x="2595602" y="7566605"/>
            <a:ext cx="6048550" cy="138499"/>
          </a:xfrm>
        </p:spPr>
        <p:txBody>
          <a:bodyPr/>
          <a:lstStyle/>
          <a:p>
            <a:pPr>
              <a:tabLst>
                <a:tab pos="344488" algn="l"/>
                <a:tab pos="2114550" algn="l"/>
                <a:tab pos="7942263" algn="l"/>
              </a:tabLst>
            </a:pPr>
            <a:r>
              <a:rPr lang="en-US" dirty="0"/>
              <a:t>		Letter = Significantly higher than group(s) indicated.</a:t>
            </a:r>
            <a:endParaRPr dirty="0"/>
          </a:p>
        </p:txBody>
      </p:sp>
      <p:sp>
        <p:nvSpPr>
          <p:cNvPr id="10" name="Oval 2"/>
          <p:cNvSpPr>
            <a:spLocks noChangeArrowheads="1"/>
          </p:cNvSpPr>
          <p:nvPr/>
        </p:nvSpPr>
        <p:spPr bwMode="auto">
          <a:xfrm>
            <a:off x="5659749" y="2706315"/>
            <a:ext cx="682388" cy="2152287"/>
          </a:xfrm>
          <a:prstGeom prst="ellipse">
            <a:avLst/>
          </a:prstGeom>
          <a:noFill/>
          <a:ln w="25400" algn="ctr">
            <a:solidFill>
              <a:srgbClr val="008000"/>
            </a:solidFill>
            <a:round/>
            <a:headEnd/>
            <a:tailEnd/>
          </a:ln>
        </p:spPr>
        <p:txBody>
          <a:bodyPr/>
          <a:lstStyle/>
          <a:p>
            <a:endParaRPr lang="en-US" dirty="0"/>
          </a:p>
        </p:txBody>
      </p:sp>
      <p:sp>
        <p:nvSpPr>
          <p:cNvPr id="11" name="Oval 2"/>
          <p:cNvSpPr>
            <a:spLocks noChangeArrowheads="1"/>
          </p:cNvSpPr>
          <p:nvPr/>
        </p:nvSpPr>
        <p:spPr bwMode="auto">
          <a:xfrm>
            <a:off x="5738579" y="5340342"/>
            <a:ext cx="524728" cy="246390"/>
          </a:xfrm>
          <a:prstGeom prst="ellipse">
            <a:avLst/>
          </a:prstGeom>
          <a:noFill/>
          <a:ln w="25400" algn="ctr">
            <a:solidFill>
              <a:srgbClr val="008000"/>
            </a:solidFill>
            <a:round/>
            <a:headEnd/>
            <a:tailEnd/>
          </a:ln>
        </p:spPr>
        <p:txBody>
          <a:bodyPr/>
          <a:lstStyle/>
          <a:p>
            <a:endParaRPr lang="en-US" dirty="0"/>
          </a:p>
        </p:txBody>
      </p:sp>
      <p:sp>
        <p:nvSpPr>
          <p:cNvPr id="13" name="Oval 2"/>
          <p:cNvSpPr>
            <a:spLocks noChangeArrowheads="1"/>
          </p:cNvSpPr>
          <p:nvPr/>
        </p:nvSpPr>
        <p:spPr bwMode="auto">
          <a:xfrm>
            <a:off x="5738579" y="6186505"/>
            <a:ext cx="524728" cy="246390"/>
          </a:xfrm>
          <a:prstGeom prst="ellipse">
            <a:avLst/>
          </a:prstGeom>
          <a:noFill/>
          <a:ln w="25400" algn="ctr">
            <a:solidFill>
              <a:srgbClr val="008000"/>
            </a:solidFill>
            <a:round/>
            <a:headEnd/>
            <a:tailEnd/>
          </a:ln>
        </p:spPr>
        <p:txBody>
          <a:bodyPr/>
          <a:lstStyle/>
          <a:p>
            <a:endParaRPr lang="en-US" dirty="0"/>
          </a:p>
        </p:txBody>
      </p:sp>
      <p:sp>
        <p:nvSpPr>
          <p:cNvPr id="17" name="Oval 2"/>
          <p:cNvSpPr>
            <a:spLocks noChangeArrowheads="1"/>
          </p:cNvSpPr>
          <p:nvPr/>
        </p:nvSpPr>
        <p:spPr bwMode="auto">
          <a:xfrm>
            <a:off x="5738579" y="7032667"/>
            <a:ext cx="524728" cy="246390"/>
          </a:xfrm>
          <a:prstGeom prst="ellipse">
            <a:avLst/>
          </a:prstGeom>
          <a:noFill/>
          <a:ln w="25400" algn="ctr">
            <a:solidFill>
              <a:srgbClr val="008000"/>
            </a:solidFill>
            <a:round/>
            <a:headEnd/>
            <a:tailEnd/>
          </a:ln>
        </p:spPr>
        <p:txBody>
          <a:bodyPr/>
          <a:lstStyle/>
          <a:p>
            <a:endParaRPr lang="en-US" dirty="0"/>
          </a:p>
        </p:txBody>
      </p:sp>
    </p:spTree>
    <p:extLst>
      <p:ext uri="{BB962C8B-B14F-4D97-AF65-F5344CB8AC3E}">
        <p14:creationId xmlns:p14="http://schemas.microsoft.com/office/powerpoint/2010/main" val="128274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p:nvPr>
        </p:nvSpPr>
        <p:spPr>
          <a:xfrm>
            <a:off x="429905" y="0"/>
            <a:ext cx="9144000" cy="1051560"/>
          </a:xfrm>
          <a:noFill/>
        </p:spPr>
        <p:txBody>
          <a:bodyPr/>
          <a:lstStyle/>
          <a:p>
            <a:r>
              <a:rPr lang="en-US" sz="2400" dirty="0"/>
              <a:t>Key Findings &amp; Implications</a:t>
            </a:r>
          </a:p>
        </p:txBody>
      </p:sp>
      <p:sp>
        <p:nvSpPr>
          <p:cNvPr id="4" name="Slide Number Placeholder 3"/>
          <p:cNvSpPr>
            <a:spLocks noGrp="1"/>
          </p:cNvSpPr>
          <p:nvPr>
            <p:ph type="sldNum" sz="quarter" idx="12"/>
          </p:nvPr>
        </p:nvSpPr>
        <p:spPr bwMode="gray"/>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45315111-7069-4786-91A8-96C54E96A951}"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Content Placeholder 6">
            <a:extLst>
              <a:ext uri="{FF2B5EF4-FFF2-40B4-BE49-F238E27FC236}">
                <a16:creationId xmlns:a16="http://schemas.microsoft.com/office/drawing/2014/main" id="{F9A8EB3B-1364-F8D8-ACF8-EB8E2D3D1D76}"/>
              </a:ext>
            </a:extLst>
          </p:cNvPr>
          <p:cNvSpPr>
            <a:spLocks noGrp="1"/>
          </p:cNvSpPr>
          <p:nvPr>
            <p:ph idx="1"/>
          </p:nvPr>
        </p:nvSpPr>
        <p:spPr>
          <a:xfrm>
            <a:off x="599095" y="1385670"/>
            <a:ext cx="8995282" cy="5640399"/>
          </a:xfrm>
        </p:spPr>
        <p:txBody>
          <a:bodyPr>
            <a:noAutofit/>
          </a:bodyPr>
          <a:lstStyle/>
          <a:p>
            <a:pPr marL="0" marR="0" lvl="0" indent="0" algn="l" defTabSz="1018824" rtl="0" eaLnBrk="1" fontAlgn="auto" latinLnBrk="0" hangingPunct="1">
              <a:lnSpc>
                <a:spcPct val="100000"/>
              </a:lnSpc>
              <a:spcBef>
                <a:spcPts val="0"/>
              </a:spcBef>
              <a:buClrTx/>
              <a:buSzTx/>
              <a:buFont typeface="Arial" pitchFamily="34" charset="0"/>
              <a:buNone/>
              <a:tabLst/>
              <a:defRPr/>
            </a:pPr>
            <a:r>
              <a:rPr kumimoji="0" lang="en-US" sz="2000" b="1" i="0" u="none" strike="noStrike" kern="1200" cap="none" spc="0" normalizeH="0" baseline="0" noProof="0" dirty="0">
                <a:ln>
                  <a:noFill/>
                </a:ln>
                <a:solidFill>
                  <a:srgbClr val="4BB3D2"/>
                </a:solidFill>
                <a:effectLst/>
                <a:uLnTx/>
                <a:uFillTx/>
                <a:latin typeface="Arial"/>
                <a:ea typeface="+mn-ea"/>
                <a:cs typeface="+mn-cs"/>
              </a:rPr>
              <a:t>Inflation/the cost of food is a highly salient concern among all consumer groups, a consistent finding with GAPP’s Year Over Year study.  </a:t>
            </a:r>
          </a:p>
          <a:p>
            <a:pPr marL="457200" marR="0" lvl="0" indent="0" algn="l" defTabSz="1018824" rtl="0" eaLnBrk="1" fontAlgn="auto" latinLnBrk="0" hangingPunct="1">
              <a:lnSpc>
                <a:spcPct val="100000"/>
              </a:lnSpc>
              <a:spcBef>
                <a:spcPts val="0"/>
              </a:spcBef>
              <a:spcAft>
                <a:spcPts val="1200"/>
              </a:spcAft>
              <a:buClrTx/>
              <a:buSzTx/>
              <a:buFont typeface="Arial"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Action: </a:t>
            </a:r>
            <a:br>
              <a:rPr kumimoji="0" lang="en-US" sz="1800" b="1" i="0" u="none" strike="noStrike" kern="1200" cap="none" spc="0" normalizeH="0" baseline="0" noProof="0" dirty="0">
                <a:ln>
                  <a:noFill/>
                </a:ln>
                <a:solidFill>
                  <a:srgbClr val="000000"/>
                </a:solidFill>
                <a:effectLst/>
                <a:uLnTx/>
                <a:uFillTx/>
                <a:latin typeface="Arial"/>
                <a:ea typeface="+mn-ea"/>
                <a:cs typeface="+mn-cs"/>
              </a:rPr>
            </a:br>
            <a:r>
              <a:rPr kumimoji="0" lang="en-US" sz="1800" b="1" i="1" u="none" strike="noStrike" kern="1200" cap="none" spc="0" normalizeH="0" baseline="0" noProof="0" dirty="0">
                <a:ln>
                  <a:noFill/>
                </a:ln>
                <a:solidFill>
                  <a:srgbClr val="000000"/>
                </a:solidFill>
                <a:effectLst/>
                <a:uLnTx/>
                <a:uFillTx/>
                <a:latin typeface="Arial"/>
                <a:ea typeface="+mn-ea"/>
                <a:cs typeface="+mn-cs"/>
              </a:rPr>
              <a:t>During this period of economic instability, emphasizing Wild Alaska Pollock’s relative affordability and its enviable position of being the “everyday white fish” should help to shift consumers white fish purchasing to Wild Alaska Pollock, consumer’s best value option</a:t>
            </a:r>
            <a:r>
              <a:rPr lang="en-US" sz="1800" b="1" dirty="0">
                <a:solidFill>
                  <a:srgbClr val="000000"/>
                </a:solidFill>
                <a:latin typeface="Arial"/>
              </a:rPr>
              <a:t>.</a:t>
            </a:r>
          </a:p>
          <a:p>
            <a:pPr marL="0" marR="0" lvl="0" indent="0" algn="l" defTabSz="1018824"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4BB3D2"/>
                </a:solidFill>
                <a:effectLst/>
                <a:uLnTx/>
                <a:uFillTx/>
                <a:latin typeface="Arial"/>
                <a:ea typeface="+mn-ea"/>
                <a:cs typeface="+mn-cs"/>
              </a:rPr>
              <a:t>Wild Alaska Pollock’s breaded/battered position in the market is both limiting and at the same time confusing. </a:t>
            </a:r>
          </a:p>
          <a:p>
            <a:pPr marL="569913" marR="0" lvl="1" indent="-225425" algn="l" defTabSz="1018824" rtl="0" eaLnBrk="1" fontAlgn="auto" latinLnBrk="0" hangingPunct="1">
              <a:lnSpc>
                <a:spcPct val="130000"/>
              </a:lnSpc>
              <a:spcBef>
                <a:spcPts val="0"/>
              </a:spcBef>
              <a:spcAft>
                <a:spcPts val="0"/>
              </a:spcAft>
              <a:buClr>
                <a:srgbClr val="4BB3D2"/>
              </a:buClr>
              <a:buSzTx/>
              <a:buFont typeface="Wingdings" pitchFamily="2" charset="2"/>
              <a:buChar char="ü"/>
              <a:tabLst/>
              <a:defRPr/>
            </a:pPr>
            <a:r>
              <a:rPr kumimoji="0" lang="en-US" sz="1800" b="0" i="0" u="none" strike="noStrike" kern="1200" cap="none" spc="0" normalizeH="0" baseline="0" noProof="0" dirty="0">
                <a:ln>
                  <a:noFill/>
                </a:ln>
                <a:solidFill>
                  <a:srgbClr val="3E3E3D"/>
                </a:solidFill>
                <a:effectLst/>
                <a:uLnTx/>
                <a:uFillTx/>
                <a:latin typeface="Arial"/>
                <a:ea typeface="+mn-ea"/>
                <a:cs typeface="+mn-cs"/>
              </a:rPr>
              <a:t>All consumers believe that battered/breaded frozen fish is processed and is not</a:t>
            </a:r>
            <a:br>
              <a:rPr kumimoji="0" lang="en-US" sz="1800" b="0" i="0" u="none" strike="noStrike" kern="1200" cap="none" spc="0" normalizeH="0" baseline="0" noProof="0" dirty="0">
                <a:ln>
                  <a:noFill/>
                </a:ln>
                <a:solidFill>
                  <a:srgbClr val="3E3E3D"/>
                </a:solidFill>
                <a:effectLst/>
                <a:uLnTx/>
                <a:uFillTx/>
                <a:latin typeface="Arial"/>
                <a:ea typeface="+mn-ea"/>
                <a:cs typeface="+mn-cs"/>
              </a:rPr>
            </a:br>
            <a:r>
              <a:rPr kumimoji="0" lang="en-US" sz="1800" b="0" i="0" u="none" strike="noStrike" kern="1200" cap="none" spc="0" normalizeH="0" baseline="0" noProof="0" dirty="0">
                <a:ln>
                  <a:noFill/>
                </a:ln>
                <a:solidFill>
                  <a:srgbClr val="3E3E3D"/>
                </a:solidFill>
                <a:effectLst/>
                <a:uLnTx/>
                <a:uFillTx/>
                <a:latin typeface="Arial"/>
                <a:ea typeface="+mn-ea"/>
                <a:cs typeface="+mn-cs"/>
              </a:rPr>
              <a:t>  good for them – possibly limiting frequency of purchase. </a:t>
            </a:r>
          </a:p>
          <a:p>
            <a:pPr marL="569913" marR="0" lvl="1" indent="-225425" algn="l" defTabSz="1018824" rtl="0" eaLnBrk="1" fontAlgn="auto" latinLnBrk="0" hangingPunct="1">
              <a:lnSpc>
                <a:spcPct val="130000"/>
              </a:lnSpc>
              <a:spcBef>
                <a:spcPts val="0"/>
              </a:spcBef>
              <a:spcAft>
                <a:spcPts val="0"/>
              </a:spcAft>
              <a:buClr>
                <a:srgbClr val="4BB3D2"/>
              </a:buClr>
              <a:buSzTx/>
              <a:buFont typeface="Wingdings" pitchFamily="2" charset="2"/>
              <a:buChar char="ü"/>
              <a:tabLst/>
              <a:defRPr/>
            </a:pPr>
            <a:r>
              <a:rPr kumimoji="0" lang="en-US" sz="1800" b="0" i="0" u="none" strike="noStrike" kern="1200" cap="none" spc="0" normalizeH="0" baseline="0" noProof="0" dirty="0">
                <a:ln>
                  <a:noFill/>
                </a:ln>
                <a:solidFill>
                  <a:srgbClr val="3E3E3D"/>
                </a:solidFill>
                <a:effectLst/>
                <a:uLnTx/>
                <a:uFillTx/>
                <a:latin typeface="Arial"/>
                <a:ea typeface="+mn-ea"/>
                <a:cs typeface="+mn-cs"/>
              </a:rPr>
              <a:t>For current users, unlabeled battered and breaded Wild Alaska Pollock is</a:t>
            </a:r>
            <a:br>
              <a:rPr kumimoji="0" lang="en-US" sz="1800" b="0" i="0" u="none" strike="noStrike" kern="1200" cap="none" spc="0" normalizeH="0" baseline="0" noProof="0" dirty="0">
                <a:ln>
                  <a:noFill/>
                </a:ln>
                <a:solidFill>
                  <a:srgbClr val="3E3E3D"/>
                </a:solidFill>
                <a:effectLst/>
                <a:uLnTx/>
                <a:uFillTx/>
                <a:latin typeface="Arial"/>
                <a:ea typeface="+mn-ea"/>
                <a:cs typeface="+mn-cs"/>
              </a:rPr>
            </a:br>
            <a:r>
              <a:rPr kumimoji="0" lang="en-US" sz="1800" b="0" i="0" u="none" strike="noStrike" kern="1200" cap="none" spc="0" normalizeH="0" baseline="0" noProof="0" dirty="0">
                <a:ln>
                  <a:noFill/>
                </a:ln>
                <a:solidFill>
                  <a:srgbClr val="3E3E3D"/>
                </a:solidFill>
                <a:effectLst/>
                <a:uLnTx/>
                <a:uFillTx/>
                <a:latin typeface="Arial"/>
                <a:ea typeface="+mn-ea"/>
                <a:cs typeface="+mn-cs"/>
              </a:rPr>
              <a:t>  confusing, as they believe that most battered and breaded fish is Cod (not WAP)</a:t>
            </a:r>
            <a:br>
              <a:rPr kumimoji="0" lang="en-US" sz="1800" b="0" i="0" u="none" strike="noStrike" kern="1200" cap="none" spc="0" normalizeH="0" baseline="0" noProof="0" dirty="0">
                <a:ln>
                  <a:noFill/>
                </a:ln>
                <a:solidFill>
                  <a:srgbClr val="3E3E3D"/>
                </a:solidFill>
                <a:effectLst/>
                <a:uLnTx/>
                <a:uFillTx/>
                <a:latin typeface="Arial"/>
                <a:ea typeface="+mn-ea"/>
                <a:cs typeface="+mn-cs"/>
              </a:rPr>
            </a:br>
            <a:r>
              <a:rPr kumimoji="0" lang="en-US" sz="1800" b="0" i="0" u="none" strike="noStrike" kern="1200" cap="none" spc="0" normalizeH="0" baseline="0" noProof="0" dirty="0">
                <a:ln>
                  <a:noFill/>
                </a:ln>
                <a:solidFill>
                  <a:srgbClr val="3E3E3D"/>
                </a:solidFill>
                <a:effectLst/>
                <a:uLnTx/>
                <a:uFillTx/>
                <a:latin typeface="Arial"/>
                <a:ea typeface="+mn-ea"/>
                <a:cs typeface="+mn-cs"/>
              </a:rPr>
              <a:t>  and/or they don’t know which products are made with Wild Alaska Pollock. </a:t>
            </a:r>
          </a:p>
          <a:p>
            <a:pPr marL="569913" marR="0" lvl="1" indent="-225425" algn="l" defTabSz="1018824" rtl="0" eaLnBrk="1" fontAlgn="auto" latinLnBrk="0" hangingPunct="1">
              <a:lnSpc>
                <a:spcPct val="130000"/>
              </a:lnSpc>
              <a:spcBef>
                <a:spcPts val="0"/>
              </a:spcBef>
              <a:spcAft>
                <a:spcPts val="1200"/>
              </a:spcAft>
              <a:buClr>
                <a:srgbClr val="4BB3D2"/>
              </a:buClr>
              <a:buSzTx/>
              <a:buFont typeface="Wingdings" pitchFamily="2" charset="2"/>
              <a:buChar char="ü"/>
              <a:tabLst/>
              <a:defRPr/>
            </a:pPr>
            <a:r>
              <a:rPr kumimoji="0" lang="en-US" sz="1800" b="0" i="0" u="none" strike="noStrike" kern="1200" cap="none" spc="0" normalizeH="0" baseline="0" noProof="0" dirty="0">
                <a:ln>
                  <a:noFill/>
                </a:ln>
                <a:solidFill>
                  <a:srgbClr val="3E3E3D"/>
                </a:solidFill>
                <a:effectLst/>
                <a:uLnTx/>
                <a:uFillTx/>
                <a:latin typeface="Arial"/>
                <a:ea typeface="+mn-ea"/>
                <a:cs typeface="+mn-cs"/>
              </a:rPr>
              <a:t>For lapsed users and some non-users, they are interested in healthier fish options,</a:t>
            </a:r>
            <a:br>
              <a:rPr kumimoji="0" lang="en-US" sz="1800" b="0" i="0" u="none" strike="noStrike" kern="1200" cap="none" spc="0" normalizeH="0" baseline="0" noProof="0" dirty="0">
                <a:ln>
                  <a:noFill/>
                </a:ln>
                <a:solidFill>
                  <a:srgbClr val="3E3E3D"/>
                </a:solidFill>
                <a:effectLst/>
                <a:uLnTx/>
                <a:uFillTx/>
                <a:latin typeface="Arial"/>
                <a:ea typeface="+mn-ea"/>
                <a:cs typeface="+mn-cs"/>
              </a:rPr>
            </a:br>
            <a:r>
              <a:rPr kumimoji="0" lang="en-US" sz="1800" b="0" i="0" u="none" strike="noStrike" kern="1200" cap="none" spc="0" normalizeH="0" baseline="0" noProof="0" dirty="0">
                <a:ln>
                  <a:noFill/>
                </a:ln>
                <a:solidFill>
                  <a:srgbClr val="3E3E3D"/>
                </a:solidFill>
                <a:effectLst/>
                <a:uLnTx/>
                <a:uFillTx/>
                <a:latin typeface="Arial"/>
                <a:ea typeface="+mn-ea"/>
                <a:cs typeface="+mn-cs"/>
              </a:rPr>
              <a:t>  actively seeking out plain fish, and avoiding breaded and battered options, both</a:t>
            </a:r>
            <a:br>
              <a:rPr kumimoji="0" lang="en-US" sz="1800" b="0" i="0" u="none" strike="noStrike" kern="1200" cap="none" spc="0" normalizeH="0" baseline="0" noProof="0" dirty="0">
                <a:ln>
                  <a:noFill/>
                </a:ln>
                <a:solidFill>
                  <a:srgbClr val="3E3E3D"/>
                </a:solidFill>
                <a:effectLst/>
                <a:uLnTx/>
                <a:uFillTx/>
                <a:latin typeface="Arial"/>
                <a:ea typeface="+mn-ea"/>
                <a:cs typeface="+mn-cs"/>
              </a:rPr>
            </a:br>
            <a:r>
              <a:rPr kumimoji="0" lang="en-US" sz="1800" b="0" i="0" u="none" strike="noStrike" kern="1200" cap="none" spc="0" normalizeH="0" baseline="0" noProof="0" dirty="0">
                <a:ln>
                  <a:noFill/>
                </a:ln>
                <a:solidFill>
                  <a:srgbClr val="3E3E3D"/>
                </a:solidFill>
                <a:effectLst/>
                <a:uLnTx/>
                <a:uFillTx/>
                <a:latin typeface="Arial"/>
                <a:ea typeface="+mn-ea"/>
                <a:cs typeface="+mn-cs"/>
              </a:rPr>
              <a:t>  for home and away (not likely to buy fish sandwiches at QSRs).</a:t>
            </a:r>
          </a:p>
          <a:p>
            <a:pPr marL="233363">
              <a:lnSpc>
                <a:spcPct val="110000"/>
              </a:lnSpc>
              <a:spcBef>
                <a:spcPts val="0"/>
              </a:spcBef>
              <a:spcAft>
                <a:spcPts val="1800"/>
              </a:spcAft>
            </a:pPr>
            <a:endParaRPr lang="en-US" dirty="0">
              <a:sym typeface="Wingdings"/>
            </a:endParaRPr>
          </a:p>
        </p:txBody>
      </p:sp>
      <p:sp>
        <p:nvSpPr>
          <p:cNvPr id="5" name="Rectangle 28"/>
          <p:cNvSpPr>
            <a:spLocks noChangeArrowheads="1"/>
          </p:cNvSpPr>
          <p:nvPr/>
        </p:nvSpPr>
        <p:spPr bwMode="auto">
          <a:xfrm>
            <a:off x="8797596" y="6936700"/>
            <a:ext cx="618887" cy="258532"/>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(Cont’d)</a:t>
            </a:r>
          </a:p>
        </p:txBody>
      </p:sp>
    </p:spTree>
    <p:extLst>
      <p:ext uri="{BB962C8B-B14F-4D97-AF65-F5344CB8AC3E}">
        <p14:creationId xmlns:p14="http://schemas.microsoft.com/office/powerpoint/2010/main" val="1932034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30</a:t>
            </a:fld>
            <a:endParaRPr lang="en-US" dirty="0">
              <a:solidFill>
                <a:srgbClr val="FFFFFF"/>
              </a:solidFill>
            </a:endParaRPr>
          </a:p>
        </p:txBody>
      </p:sp>
      <p:sp>
        <p:nvSpPr>
          <p:cNvPr id="13" name="Title 3"/>
          <p:cNvSpPr>
            <a:spLocks noGrp="1"/>
          </p:cNvSpPr>
          <p:nvPr>
            <p:ph type="title"/>
          </p:nvPr>
        </p:nvSpPr>
        <p:spPr bwMode="gray">
          <a:xfrm>
            <a:off x="457200" y="1353436"/>
            <a:ext cx="9144000" cy="307777"/>
          </a:xfrm>
        </p:spPr>
        <p:txBody>
          <a:bodyPr/>
          <a:lstStyle/>
          <a:p>
            <a:pPr>
              <a:lnSpc>
                <a:spcPct val="100000"/>
              </a:lnSpc>
            </a:pPr>
            <a:r>
              <a:rPr lang="en-US" dirty="0"/>
              <a:t>Incidence X Salience For All Problems Evaluated | Current Eaters</a:t>
            </a:r>
          </a:p>
        </p:txBody>
      </p:sp>
      <p:graphicFrame>
        <p:nvGraphicFramePr>
          <p:cNvPr id="16" name="Table 15">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12937080"/>
              </p:ext>
            </p:extLst>
          </p:nvPr>
        </p:nvGraphicFramePr>
        <p:xfrm>
          <a:off x="1133963" y="1819619"/>
          <a:ext cx="7832512" cy="5183638"/>
        </p:xfrm>
        <a:graphic>
          <a:graphicData uri="http://schemas.openxmlformats.org/drawingml/2006/table">
            <a:tbl>
              <a:tblPr>
                <a:tableStyleId>{5C22544A-7EE6-4342-B048-85BDC9FD1C3A}</a:tableStyleId>
              </a:tblPr>
              <a:tblGrid>
                <a:gridCol w="5290420">
                  <a:extLst>
                    <a:ext uri="{9D8B030D-6E8A-4147-A177-3AD203B41FA5}">
                      <a16:colId xmlns:a16="http://schemas.microsoft.com/office/drawing/2014/main" val="20000"/>
                    </a:ext>
                  </a:extLst>
                </a:gridCol>
                <a:gridCol w="847364">
                  <a:extLst>
                    <a:ext uri="{9D8B030D-6E8A-4147-A177-3AD203B41FA5}">
                      <a16:colId xmlns:a16="http://schemas.microsoft.com/office/drawing/2014/main" val="20001"/>
                    </a:ext>
                  </a:extLst>
                </a:gridCol>
                <a:gridCol w="847364">
                  <a:extLst>
                    <a:ext uri="{9D8B030D-6E8A-4147-A177-3AD203B41FA5}">
                      <a16:colId xmlns:a16="http://schemas.microsoft.com/office/drawing/2014/main" val="20004"/>
                    </a:ext>
                  </a:extLst>
                </a:gridCol>
                <a:gridCol w="847364">
                  <a:extLst>
                    <a:ext uri="{9D8B030D-6E8A-4147-A177-3AD203B41FA5}">
                      <a16:colId xmlns:a16="http://schemas.microsoft.com/office/drawing/2014/main" val="20005"/>
                    </a:ext>
                  </a:extLst>
                </a:gridCol>
              </a:tblGrid>
              <a:tr h="0">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Problem</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Score</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Incidence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Salience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01356">
                <a:tc>
                  <a:txBody>
                    <a:bodyPr/>
                    <a:lstStyle/>
                    <a:p>
                      <a:pPr algn="ctr" fontAlgn="ctr"/>
                      <a:r>
                        <a:rPr lang="en-US" sz="1000" b="0" i="0" u="none" strike="noStrike" dirty="0">
                          <a:solidFill>
                            <a:srgbClr val="000000"/>
                          </a:solidFill>
                          <a:latin typeface="Arial" pitchFamily="34" charset="0"/>
                          <a:cs typeface="Arial" pitchFamily="34" charset="0"/>
                        </a:rPr>
                        <a:t>Frozen fish may contain artificial or chemical preservatives/additives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1290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356">
                <a:tc>
                  <a:txBody>
                    <a:bodyPr/>
                    <a:lstStyle/>
                    <a:p>
                      <a:pPr algn="ctr" fontAlgn="ctr"/>
                      <a:r>
                        <a:rPr lang="en-US" sz="1000" b="0" i="0" u="none" strike="noStrike" dirty="0">
                          <a:solidFill>
                            <a:srgbClr val="000000"/>
                          </a:solidFill>
                          <a:latin typeface="Arial" pitchFamily="34" charset="0"/>
                          <a:cs typeface="Arial" pitchFamily="34" charset="0"/>
                        </a:rPr>
                        <a:t>Wild caught fish often has high mercury levels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1189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like that WAP can come from China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1053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Breaded/battered frozen fish too processed/not good for you</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Commercial fishing leads to over fishing/unwanted bycatch/habitat damage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Because of the economy &amp; Covid, reduced eating out/ordering in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More price sensitive when buying groceries including fish due to inflation/economy</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if really wild caught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356">
                <a:tc>
                  <a:txBody>
                    <a:bodyPr/>
                    <a:lstStyle/>
                    <a:p>
                      <a:pPr algn="ctr" fontAlgn="ctr"/>
                      <a:r>
                        <a:rPr lang="en-US" sz="1000" b="0" i="0" u="none" strike="noStrike" dirty="0">
                          <a:solidFill>
                            <a:srgbClr val="000000"/>
                          </a:solidFill>
                          <a:latin typeface="Arial" pitchFamily="34" charset="0"/>
                          <a:cs typeface="Arial" pitchFamily="34" charset="0"/>
                        </a:rPr>
                        <a:t>Too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it is really a product of Alaska</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805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if caught in a sustainable manner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792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356">
                <a:tc>
                  <a:txBody>
                    <a:bodyPr/>
                    <a:lstStyle/>
                    <a:p>
                      <a:pPr algn="ctr" fontAlgn="ctr"/>
                      <a:r>
                        <a:rPr lang="en-US" sz="1000" b="0" i="0" u="none" strike="noStrike" dirty="0">
                          <a:solidFill>
                            <a:srgbClr val="000000"/>
                          </a:solidFill>
                          <a:latin typeface="Arial" pitchFamily="34" charset="0"/>
                          <a:cs typeface="Arial" pitchFamily="34" charset="0"/>
                        </a:rPr>
                        <a:t>Most breaded/battered fish fillets and sandwiches made with Cod/not with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other types of fish, such as salmon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which brands of frozen breaded/battered fish fillets or fish sticks made w/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other white fish, such as cod, tilapia, flounder</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648</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plain (unbreaded) fish as is a healthier choice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Never see it on restaurant menus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Actively avoid fried foods, including fried or battered/breaded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Only eat fish occasionally because good for you/prefer other proteins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578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a high quality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201356">
                <a:tc>
                  <a:txBody>
                    <a:bodyPr/>
                    <a:lstStyle/>
                    <a:p>
                      <a:pPr algn="ctr" fontAlgn="ctr"/>
                      <a:r>
                        <a:rPr lang="en-US" sz="1000" b="0" i="0" u="none" strike="noStrike" dirty="0">
                          <a:solidFill>
                            <a:srgbClr val="000000"/>
                          </a:solidFill>
                          <a:latin typeface="Arial" pitchFamily="34" charset="0"/>
                          <a:cs typeface="Arial" pitchFamily="34" charset="0"/>
                        </a:rPr>
                        <a:t>Cooking aroma of fish is unpleasant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Some members of HH will not eat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561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Wild Alaska Pollock doesn’t have many health benefits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551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Rectangle 28">
            <a:extLst>
              <a:ext uri="{FF2B5EF4-FFF2-40B4-BE49-F238E27FC236}">
                <a16:creationId xmlns:a16="http://schemas.microsoft.com/office/drawing/2014/main" id="{3D174667-1E79-2FDD-459B-6158EB39DEB3}"/>
              </a:ext>
            </a:extLst>
          </p:cNvPr>
          <p:cNvSpPr>
            <a:spLocks noChangeArrowheads="1"/>
          </p:cNvSpPr>
          <p:nvPr/>
        </p:nvSpPr>
        <p:spPr bwMode="auto">
          <a:xfrm>
            <a:off x="9210340" y="6962218"/>
            <a:ext cx="48423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(Cont’d)</a:t>
            </a:r>
          </a:p>
        </p:txBody>
      </p:sp>
      <p:sp>
        <p:nvSpPr>
          <p:cNvPr id="7" name="TextBox 6"/>
          <p:cNvSpPr txBox="1"/>
          <p:nvPr/>
        </p:nvSpPr>
        <p:spPr bwMode="gray">
          <a:xfrm>
            <a:off x="2876183"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Tree>
    <p:extLst>
      <p:ext uri="{BB962C8B-B14F-4D97-AF65-F5344CB8AC3E}">
        <p14:creationId xmlns:p14="http://schemas.microsoft.com/office/powerpoint/2010/main" val="692247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31</a:t>
            </a:fld>
            <a:endParaRPr lang="en-US" dirty="0">
              <a:solidFill>
                <a:srgbClr val="FFFFFF"/>
              </a:solidFill>
            </a:endParaRPr>
          </a:p>
        </p:txBody>
      </p:sp>
      <p:sp>
        <p:nvSpPr>
          <p:cNvPr id="13" name="Title 3"/>
          <p:cNvSpPr>
            <a:spLocks noGrp="1"/>
          </p:cNvSpPr>
          <p:nvPr>
            <p:ph type="title"/>
          </p:nvPr>
        </p:nvSpPr>
        <p:spPr bwMode="gray">
          <a:xfrm>
            <a:off x="457200" y="1353436"/>
            <a:ext cx="9144000" cy="307777"/>
          </a:xfrm>
        </p:spPr>
        <p:txBody>
          <a:bodyPr/>
          <a:lstStyle/>
          <a:p>
            <a:pPr>
              <a:lnSpc>
                <a:spcPct val="100000"/>
              </a:lnSpc>
            </a:pPr>
            <a:r>
              <a:rPr lang="en-US" dirty="0"/>
              <a:t>Incidence X Salience For All Problems Evaluated | Current Eaters </a:t>
            </a:r>
            <a:r>
              <a:rPr lang="en-US" sz="1800" dirty="0"/>
              <a:t>(Cont’d)</a:t>
            </a:r>
            <a:endParaRPr lang="en-US" dirty="0"/>
          </a:p>
        </p:txBody>
      </p:sp>
      <p:graphicFrame>
        <p:nvGraphicFramePr>
          <p:cNvPr id="16" name="Table 15">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12937080"/>
              </p:ext>
            </p:extLst>
          </p:nvPr>
        </p:nvGraphicFramePr>
        <p:xfrm>
          <a:off x="789577" y="1819619"/>
          <a:ext cx="8250728" cy="4982282"/>
        </p:xfrm>
        <a:graphic>
          <a:graphicData uri="http://schemas.openxmlformats.org/drawingml/2006/table">
            <a:tbl>
              <a:tblPr>
                <a:tableStyleId>{5C22544A-7EE6-4342-B048-85BDC9FD1C3A}</a:tableStyleId>
              </a:tblPr>
              <a:tblGrid>
                <a:gridCol w="418216">
                  <a:extLst>
                    <a:ext uri="{9D8B030D-6E8A-4147-A177-3AD203B41FA5}">
                      <a16:colId xmlns:a16="http://schemas.microsoft.com/office/drawing/2014/main" val="2384432280"/>
                    </a:ext>
                  </a:extLst>
                </a:gridCol>
                <a:gridCol w="5290420">
                  <a:extLst>
                    <a:ext uri="{9D8B030D-6E8A-4147-A177-3AD203B41FA5}">
                      <a16:colId xmlns:a16="http://schemas.microsoft.com/office/drawing/2014/main" val="20000"/>
                    </a:ext>
                  </a:extLst>
                </a:gridCol>
                <a:gridCol w="847364">
                  <a:extLst>
                    <a:ext uri="{9D8B030D-6E8A-4147-A177-3AD203B41FA5}">
                      <a16:colId xmlns:a16="http://schemas.microsoft.com/office/drawing/2014/main" val="20001"/>
                    </a:ext>
                  </a:extLst>
                </a:gridCol>
                <a:gridCol w="847364">
                  <a:extLst>
                    <a:ext uri="{9D8B030D-6E8A-4147-A177-3AD203B41FA5}">
                      <a16:colId xmlns:a16="http://schemas.microsoft.com/office/drawing/2014/main" val="20004"/>
                    </a:ext>
                  </a:extLst>
                </a:gridCol>
                <a:gridCol w="847364">
                  <a:extLst>
                    <a:ext uri="{9D8B030D-6E8A-4147-A177-3AD203B41FA5}">
                      <a16:colId xmlns:a16="http://schemas.microsoft.com/office/drawing/2014/main" val="20005"/>
                    </a:ext>
                  </a:extLst>
                </a:gridCol>
              </a:tblGrid>
              <a:tr h="0">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Problem</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Score</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Incidence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Salience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01356">
                <a:tc rowSpan="10">
                  <a:txBody>
                    <a:bodyPr/>
                    <a:lstStyle/>
                    <a:p>
                      <a:pPr marL="58738" marR="0" lvl="0" indent="0" algn="ctr" defTabSz="1018824" rtl="0" eaLnBrk="1" fontAlgn="ctr" latinLnBrk="0" hangingPunct="1">
                        <a:lnSpc>
                          <a:spcPct val="100000"/>
                        </a:lnSpc>
                        <a:spcBef>
                          <a:spcPts val="0"/>
                        </a:spcBef>
                        <a:spcAft>
                          <a:spcPts val="0"/>
                        </a:spcAft>
                        <a:buClrTx/>
                        <a:buSzTx/>
                        <a:buFontTx/>
                        <a:buNone/>
                        <a:tabLst/>
                        <a:defRPr/>
                      </a:pPr>
                      <a:endParaRPr lang="en-US" sz="1200" b="1" i="0" u="none" strike="noStrike" kern="1200" dirty="0">
                        <a:solidFill>
                          <a:schemeClr val="bg1"/>
                        </a:solidFill>
                        <a:latin typeface="Arial" pitchFamily="34" charset="0"/>
                        <a:ea typeface="+mn-ea"/>
                        <a:cs typeface="Arial" pitchFamily="34" charset="0"/>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Prefer organic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cheap/inferior to other white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Don’t know where to purchase/order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mild/bland tasting</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504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Not sure which FFR's sell fish sandwiches made w/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495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Don’t typically order fish sandwiches at FFR's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495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Other types of fish less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Inferior quality as compared to cod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Does not taste good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459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fishy tasting</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459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356">
                <a:tc rowSpan="12">
                  <a:txBody>
                    <a:bodyPr/>
                    <a:lstStyle/>
                    <a:p>
                      <a:pPr marL="58738" marR="0" lvl="0" indent="0" algn="ctr" defTabSz="1018824"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Arial"/>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Someone in HH has an allergy to seafood/fish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Prefer farmed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Don’t like frozen fish overall</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405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difficult to cook/prepare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Someone in HH has celiac disease or gluten sensitivity/allergy</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360</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Not available where I shop for seafood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351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Not sure how best to cook/prepare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firm/not flakey enough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Don’t know much about Wild Alaska Pollock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286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My family will not eat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286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Only eat fish during Lent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My children prefer chicken nuggets over fish sticks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162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224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32</a:t>
            </a:fld>
            <a:endParaRPr lang="en-US" dirty="0">
              <a:solidFill>
                <a:srgbClr val="FFFFFF"/>
              </a:solidFill>
            </a:endParaRPr>
          </a:p>
        </p:txBody>
      </p:sp>
      <p:sp>
        <p:nvSpPr>
          <p:cNvPr id="13" name="Title 3"/>
          <p:cNvSpPr>
            <a:spLocks noGrp="1"/>
          </p:cNvSpPr>
          <p:nvPr>
            <p:ph type="title"/>
          </p:nvPr>
        </p:nvSpPr>
        <p:spPr bwMode="gray">
          <a:xfrm>
            <a:off x="457200" y="1045660"/>
            <a:ext cx="9355540" cy="615553"/>
          </a:xfrm>
        </p:spPr>
        <p:txBody>
          <a:bodyPr/>
          <a:lstStyle/>
          <a:p>
            <a:pPr>
              <a:lnSpc>
                <a:spcPct val="100000"/>
              </a:lnSpc>
            </a:pPr>
            <a:r>
              <a:rPr lang="en-US" dirty="0"/>
              <a:t>Incidence X Salience For All Problems Evaluated | Current Eaters/Kids In HH</a:t>
            </a:r>
          </a:p>
        </p:txBody>
      </p:sp>
      <p:graphicFrame>
        <p:nvGraphicFramePr>
          <p:cNvPr id="16" name="Table 15">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12937080"/>
              </p:ext>
            </p:extLst>
          </p:nvPr>
        </p:nvGraphicFramePr>
        <p:xfrm>
          <a:off x="1133963" y="1819619"/>
          <a:ext cx="7832512" cy="5183638"/>
        </p:xfrm>
        <a:graphic>
          <a:graphicData uri="http://schemas.openxmlformats.org/drawingml/2006/table">
            <a:tbl>
              <a:tblPr>
                <a:tableStyleId>{5C22544A-7EE6-4342-B048-85BDC9FD1C3A}</a:tableStyleId>
              </a:tblPr>
              <a:tblGrid>
                <a:gridCol w="5290420">
                  <a:extLst>
                    <a:ext uri="{9D8B030D-6E8A-4147-A177-3AD203B41FA5}">
                      <a16:colId xmlns:a16="http://schemas.microsoft.com/office/drawing/2014/main" val="20000"/>
                    </a:ext>
                  </a:extLst>
                </a:gridCol>
                <a:gridCol w="847364">
                  <a:extLst>
                    <a:ext uri="{9D8B030D-6E8A-4147-A177-3AD203B41FA5}">
                      <a16:colId xmlns:a16="http://schemas.microsoft.com/office/drawing/2014/main" val="20001"/>
                    </a:ext>
                  </a:extLst>
                </a:gridCol>
                <a:gridCol w="847364">
                  <a:extLst>
                    <a:ext uri="{9D8B030D-6E8A-4147-A177-3AD203B41FA5}">
                      <a16:colId xmlns:a16="http://schemas.microsoft.com/office/drawing/2014/main" val="20004"/>
                    </a:ext>
                  </a:extLst>
                </a:gridCol>
                <a:gridCol w="847364">
                  <a:extLst>
                    <a:ext uri="{9D8B030D-6E8A-4147-A177-3AD203B41FA5}">
                      <a16:colId xmlns:a16="http://schemas.microsoft.com/office/drawing/2014/main" val="20005"/>
                    </a:ext>
                  </a:extLst>
                </a:gridCol>
              </a:tblGrid>
              <a:tr h="0">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Problem</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Score</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Incidence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Salience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01356">
                <a:tc>
                  <a:txBody>
                    <a:bodyPr/>
                    <a:lstStyle/>
                    <a:p>
                      <a:pPr algn="ctr" fontAlgn="ctr"/>
                      <a:r>
                        <a:rPr lang="en-US" sz="1000" b="0" i="0" u="none" strike="noStrike" dirty="0">
                          <a:solidFill>
                            <a:srgbClr val="000000"/>
                          </a:solidFill>
                          <a:latin typeface="Arial" pitchFamily="34" charset="0"/>
                          <a:cs typeface="Arial" pitchFamily="34" charset="0"/>
                        </a:rPr>
                        <a:t>Frozen fish may contain artificial or chemical preservatives/additives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1376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356">
                <a:tc>
                  <a:txBody>
                    <a:bodyPr/>
                    <a:lstStyle/>
                    <a:p>
                      <a:pPr algn="ctr" fontAlgn="ctr"/>
                      <a:r>
                        <a:rPr lang="en-US" sz="1000" b="0" i="0" u="none" strike="noStrike" dirty="0">
                          <a:solidFill>
                            <a:srgbClr val="000000"/>
                          </a:solidFill>
                          <a:latin typeface="Arial" pitchFamily="34" charset="0"/>
                          <a:cs typeface="Arial" pitchFamily="34" charset="0"/>
                        </a:rPr>
                        <a:t>Breaded/battered frozen fish too processed/not good for you</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1075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Commercial fishing leads to over fishing/unwanted bycatch/habitat damage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988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Because of the economy &amp; Covid, reduced eating out/ordering in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880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Wild caught fish often has high mercury levels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864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if caught in a sustainable manner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836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other types of fish, such as salmon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817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Most breaded/battered fish fillets and sandwiches made with Cod/not with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798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which brands of frozen breaded/battered fish fillets or fish sticks made w/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777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My children prefer chicken nuggets over fish sticks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760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like that WAP can come from China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735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if really wild caught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700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Never see it on restaurant menus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646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Too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640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it is really a product of Alaska</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640</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other white fish, such as cod, tilapia, flounder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630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More price sensitive when buying groceries including fish due to inflation/economy</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630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Too cheap/inferior to other white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627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Some members of HH will not eat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624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know where to purchase/order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600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organic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589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a high quality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578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Inferior quality as compared to cod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570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Rectangle 28">
            <a:extLst>
              <a:ext uri="{FF2B5EF4-FFF2-40B4-BE49-F238E27FC236}">
                <a16:creationId xmlns:a16="http://schemas.microsoft.com/office/drawing/2014/main" id="{3D174667-1E79-2FDD-459B-6158EB39DEB3}"/>
              </a:ext>
            </a:extLst>
          </p:cNvPr>
          <p:cNvSpPr>
            <a:spLocks noChangeArrowheads="1"/>
          </p:cNvSpPr>
          <p:nvPr/>
        </p:nvSpPr>
        <p:spPr bwMode="auto">
          <a:xfrm>
            <a:off x="9210340" y="6962218"/>
            <a:ext cx="48423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(Cont’d)</a:t>
            </a:r>
          </a:p>
        </p:txBody>
      </p:sp>
      <p:sp>
        <p:nvSpPr>
          <p:cNvPr id="7" name="TextBox 6"/>
          <p:cNvSpPr txBox="1"/>
          <p:nvPr/>
        </p:nvSpPr>
        <p:spPr bwMode="gray">
          <a:xfrm>
            <a:off x="2876183"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Tree>
    <p:extLst>
      <p:ext uri="{BB962C8B-B14F-4D97-AF65-F5344CB8AC3E}">
        <p14:creationId xmlns:p14="http://schemas.microsoft.com/office/powerpoint/2010/main" val="692247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33</a:t>
            </a:fld>
            <a:endParaRPr lang="en-US" dirty="0">
              <a:solidFill>
                <a:srgbClr val="FFFFFF"/>
              </a:solidFill>
            </a:endParaRPr>
          </a:p>
        </p:txBody>
      </p:sp>
      <p:sp>
        <p:nvSpPr>
          <p:cNvPr id="13" name="Title 3"/>
          <p:cNvSpPr>
            <a:spLocks noGrp="1"/>
          </p:cNvSpPr>
          <p:nvPr>
            <p:ph type="title"/>
          </p:nvPr>
        </p:nvSpPr>
        <p:spPr bwMode="gray">
          <a:xfrm>
            <a:off x="348020" y="1017805"/>
            <a:ext cx="9601200" cy="861774"/>
          </a:xfrm>
        </p:spPr>
        <p:txBody>
          <a:bodyPr/>
          <a:lstStyle/>
          <a:p>
            <a:pPr>
              <a:lnSpc>
                <a:spcPct val="100000"/>
              </a:lnSpc>
            </a:pPr>
            <a:r>
              <a:rPr lang="en-US" dirty="0"/>
              <a:t>Incidence X Salience For All Problems Evaluated | Current Eaters/Kids In HH</a:t>
            </a:r>
            <a:br>
              <a:rPr lang="en-US" dirty="0"/>
            </a:br>
            <a:r>
              <a:rPr lang="en-US" sz="1600" dirty="0"/>
              <a:t>(Cont’d)</a:t>
            </a:r>
            <a:endParaRPr lang="en-US" dirty="0"/>
          </a:p>
        </p:txBody>
      </p:sp>
      <p:graphicFrame>
        <p:nvGraphicFramePr>
          <p:cNvPr id="16" name="Table 15">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12937080"/>
              </p:ext>
            </p:extLst>
          </p:nvPr>
        </p:nvGraphicFramePr>
        <p:xfrm>
          <a:off x="789577" y="2024339"/>
          <a:ext cx="8250728" cy="4982282"/>
        </p:xfrm>
        <a:graphic>
          <a:graphicData uri="http://schemas.openxmlformats.org/drawingml/2006/table">
            <a:tbl>
              <a:tblPr>
                <a:tableStyleId>{5C22544A-7EE6-4342-B048-85BDC9FD1C3A}</a:tableStyleId>
              </a:tblPr>
              <a:tblGrid>
                <a:gridCol w="418216">
                  <a:extLst>
                    <a:ext uri="{9D8B030D-6E8A-4147-A177-3AD203B41FA5}">
                      <a16:colId xmlns:a16="http://schemas.microsoft.com/office/drawing/2014/main" val="2384432280"/>
                    </a:ext>
                  </a:extLst>
                </a:gridCol>
                <a:gridCol w="5290420">
                  <a:extLst>
                    <a:ext uri="{9D8B030D-6E8A-4147-A177-3AD203B41FA5}">
                      <a16:colId xmlns:a16="http://schemas.microsoft.com/office/drawing/2014/main" val="20000"/>
                    </a:ext>
                  </a:extLst>
                </a:gridCol>
                <a:gridCol w="847364">
                  <a:extLst>
                    <a:ext uri="{9D8B030D-6E8A-4147-A177-3AD203B41FA5}">
                      <a16:colId xmlns:a16="http://schemas.microsoft.com/office/drawing/2014/main" val="20001"/>
                    </a:ext>
                  </a:extLst>
                </a:gridCol>
                <a:gridCol w="847364">
                  <a:extLst>
                    <a:ext uri="{9D8B030D-6E8A-4147-A177-3AD203B41FA5}">
                      <a16:colId xmlns:a16="http://schemas.microsoft.com/office/drawing/2014/main" val="20004"/>
                    </a:ext>
                  </a:extLst>
                </a:gridCol>
                <a:gridCol w="847364">
                  <a:extLst>
                    <a:ext uri="{9D8B030D-6E8A-4147-A177-3AD203B41FA5}">
                      <a16:colId xmlns:a16="http://schemas.microsoft.com/office/drawing/2014/main" val="20005"/>
                    </a:ext>
                  </a:extLst>
                </a:gridCol>
              </a:tblGrid>
              <a:tr h="0">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Problem</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Score</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Incidence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Salience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01356">
                <a:tc rowSpan="10">
                  <a:txBody>
                    <a:bodyPr/>
                    <a:lstStyle/>
                    <a:p>
                      <a:pPr marL="58738" marR="0" lvl="0" indent="0" algn="ctr" defTabSz="1018824" rtl="0" eaLnBrk="1" fontAlgn="ctr" latinLnBrk="0" hangingPunct="1">
                        <a:lnSpc>
                          <a:spcPct val="100000"/>
                        </a:lnSpc>
                        <a:spcBef>
                          <a:spcPts val="0"/>
                        </a:spcBef>
                        <a:spcAft>
                          <a:spcPts val="0"/>
                        </a:spcAft>
                        <a:buClrTx/>
                        <a:buSzTx/>
                        <a:buFontTx/>
                        <a:buNone/>
                        <a:tabLst/>
                        <a:defRPr/>
                      </a:pPr>
                      <a:endParaRPr lang="en-US" sz="1200" b="1" i="0" u="none" strike="noStrike" kern="1200" dirty="0">
                        <a:solidFill>
                          <a:schemeClr val="bg1"/>
                        </a:solidFill>
                        <a:latin typeface="Arial" pitchFamily="34" charset="0"/>
                        <a:ea typeface="+mn-ea"/>
                        <a:cs typeface="Arial" pitchFamily="34" charset="0"/>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Prefer plain (unbreaded) fish as is a healthier choice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561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Wild Alaska Pollock doesn’t have many health benefits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difficult to cook/prepare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mild/bland tasting</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Only eat fish occasionally because good for you/prefer other proteins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Cooking aroma of fish is unpleasant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510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Does not taste good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493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fishy tasting</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493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Actively avoid fried foods, including fried or battered/breaded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493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Prefer farmed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480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356">
                <a:tc rowSpan="12">
                  <a:txBody>
                    <a:bodyPr/>
                    <a:lstStyle/>
                    <a:p>
                      <a:pPr marL="58738" marR="0" lvl="0" indent="0" algn="ctr" defTabSz="1018824"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Arial"/>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Don’t typically order fish sandwiches at FFR's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480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Other types of fish less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464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My family will not eat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442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Someone in HH has an allergy to seafood/fish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425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Not sure which FFR's sell fish sandwiches made w/ WAP</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392</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Don’t like frozen fish overall</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392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Someone in HH has celiac disease or gluten sensitivity/allergy</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375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Not sure how best to cook/prepare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364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Not available where I shop for seafood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364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firm/not flakey enough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288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Only eat fish during Lent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242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11%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Don’t know much about Wild Alaska Pollock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000" b="0" i="0" u="none" strike="noStrike" dirty="0">
                          <a:solidFill>
                            <a:srgbClr val="000000"/>
                          </a:solidFill>
                          <a:latin typeface="Arial" pitchFamily="34" charset="0"/>
                          <a:cs typeface="Arial" pitchFamily="34" charset="0"/>
                        </a:rPr>
                        <a:t>225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000000"/>
                          </a:solidFill>
                          <a:latin typeface="Arial" pitchFamily="34" charset="0"/>
                          <a:cs typeface="Arial" pitchFamily="34" charset="0"/>
                        </a:rPr>
                        <a:t>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2247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34</a:t>
            </a:fld>
            <a:endParaRPr lang="en-US" dirty="0">
              <a:solidFill>
                <a:srgbClr val="FFFFFF"/>
              </a:solidFill>
            </a:endParaRPr>
          </a:p>
        </p:txBody>
      </p:sp>
      <p:sp>
        <p:nvSpPr>
          <p:cNvPr id="9" name="Title 3"/>
          <p:cNvSpPr txBox="1">
            <a:spLocks/>
          </p:cNvSpPr>
          <p:nvPr/>
        </p:nvSpPr>
        <p:spPr bwMode="gray">
          <a:xfrm>
            <a:off x="457200" y="1321668"/>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spAutoFit/>
          </a:bodyPr>
          <a:lstStyle/>
          <a:p>
            <a:pPr lvl="0" algn="ctr">
              <a:spcBef>
                <a:spcPct val="0"/>
              </a:spcBef>
              <a:defRPr/>
            </a:pP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ＭＳ Ｐゴシック" pitchFamily="34" charset="-128"/>
                <a:cs typeface="+mj-cs"/>
              </a:rPr>
              <a:t>Incidence X Salience For </a:t>
            </a:r>
            <a:r>
              <a:rPr lang="en-US" b="1" dirty="0">
                <a:solidFill>
                  <a:schemeClr val="accent2"/>
                </a:solidFill>
                <a:latin typeface="Arial" panose="020B0604020202020204" pitchFamily="34" charset="0"/>
                <a:ea typeface="ＭＳ Ｐゴシック" pitchFamily="34" charset="-128"/>
                <a:cs typeface="+mj-cs"/>
              </a:rPr>
              <a:t>All Problems Evaluated </a:t>
            </a: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ＭＳ Ｐゴシック" pitchFamily="34" charset="-128"/>
                <a:cs typeface="+mj-cs"/>
              </a:rPr>
              <a:t>| Lapsed Eaters</a:t>
            </a:r>
          </a:p>
        </p:txBody>
      </p:sp>
      <p:graphicFrame>
        <p:nvGraphicFramePr>
          <p:cNvPr id="11" name="Table 10">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12937080"/>
              </p:ext>
            </p:extLst>
          </p:nvPr>
        </p:nvGraphicFramePr>
        <p:xfrm>
          <a:off x="789577" y="1819619"/>
          <a:ext cx="7832512" cy="5183638"/>
        </p:xfrm>
        <a:graphic>
          <a:graphicData uri="http://schemas.openxmlformats.org/drawingml/2006/table">
            <a:tbl>
              <a:tblPr>
                <a:tableStyleId>{5C22544A-7EE6-4342-B048-85BDC9FD1C3A}</a:tableStyleId>
              </a:tblPr>
              <a:tblGrid>
                <a:gridCol w="5290420">
                  <a:extLst>
                    <a:ext uri="{9D8B030D-6E8A-4147-A177-3AD203B41FA5}">
                      <a16:colId xmlns:a16="http://schemas.microsoft.com/office/drawing/2014/main" val="20000"/>
                    </a:ext>
                  </a:extLst>
                </a:gridCol>
                <a:gridCol w="847364">
                  <a:extLst>
                    <a:ext uri="{9D8B030D-6E8A-4147-A177-3AD203B41FA5}">
                      <a16:colId xmlns:a16="http://schemas.microsoft.com/office/drawing/2014/main" val="20001"/>
                    </a:ext>
                  </a:extLst>
                </a:gridCol>
                <a:gridCol w="847364">
                  <a:extLst>
                    <a:ext uri="{9D8B030D-6E8A-4147-A177-3AD203B41FA5}">
                      <a16:colId xmlns:a16="http://schemas.microsoft.com/office/drawing/2014/main" val="20004"/>
                    </a:ext>
                  </a:extLst>
                </a:gridCol>
                <a:gridCol w="847364">
                  <a:extLst>
                    <a:ext uri="{9D8B030D-6E8A-4147-A177-3AD203B41FA5}">
                      <a16:colId xmlns:a16="http://schemas.microsoft.com/office/drawing/2014/main" val="20005"/>
                    </a:ext>
                  </a:extLst>
                </a:gridCol>
              </a:tblGrid>
              <a:tr h="0">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Problem</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Score</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Incidence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Salience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like that WAP can come from China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1102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356">
                <a:tc>
                  <a:txBody>
                    <a:bodyPr/>
                    <a:lstStyle/>
                    <a:p>
                      <a:pPr algn="ctr" fontAlgn="ctr"/>
                      <a:r>
                        <a:rPr lang="en-US" sz="1000" b="0" i="0" u="none" strike="noStrike" dirty="0">
                          <a:solidFill>
                            <a:srgbClr val="000000"/>
                          </a:solidFill>
                          <a:latin typeface="Arial" pitchFamily="34" charset="0"/>
                          <a:cs typeface="Arial" pitchFamily="34" charset="0"/>
                        </a:rPr>
                        <a:t>More price sensitive when buying groceries including fish due to inflation/economy</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1066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Breaded/battered frozen fish too processed/not good for you</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858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Because of the economy &amp; Covid, reduced eating out/ordering in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Frozen fish may contain artificial or chemical preservatives/additives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792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other types of fish, such as salmon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675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plain (unbreaded) fish as is a healthier choice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490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typically order fish sandwiches at FFR's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481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356">
                <a:tc>
                  <a:txBody>
                    <a:bodyPr/>
                    <a:lstStyle/>
                    <a:p>
                      <a:pPr algn="ctr" fontAlgn="ctr"/>
                      <a:r>
                        <a:rPr lang="en-US" sz="1000" b="0" i="0" u="none" strike="noStrike" dirty="0">
                          <a:solidFill>
                            <a:srgbClr val="000000"/>
                          </a:solidFill>
                          <a:latin typeface="Arial" pitchFamily="34" charset="0"/>
                          <a:cs typeface="Arial" pitchFamily="34" charset="0"/>
                        </a:rPr>
                        <a:t>Wild caught fish often has high mercury levels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450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if really wild caught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450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356">
                <a:tc>
                  <a:txBody>
                    <a:bodyPr/>
                    <a:lstStyle/>
                    <a:p>
                      <a:pPr algn="ctr" fontAlgn="ctr"/>
                      <a:r>
                        <a:rPr lang="en-US" sz="1000" b="0" i="0" u="none" strike="noStrike" dirty="0">
                          <a:solidFill>
                            <a:srgbClr val="000000"/>
                          </a:solidFill>
                          <a:latin typeface="Arial" pitchFamily="34" charset="0"/>
                          <a:cs typeface="Arial" pitchFamily="34" charset="0"/>
                        </a:rPr>
                        <a:t>Actively avoid fried foods, including fried or battered/breaded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448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if caught in a sustainable manner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it is really a product of Alaska</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390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Too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364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other white fish, such as cod, tilapia, flounder</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360</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which brands of frozen breaded/battered fish fillets or fish sticks made w/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310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a high quality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300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Commercial fishing leads to over fishing/unwanted bycatch/habitat damage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294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know where to purchase/order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260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Cooking aroma of fish is unpleasant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247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Never see it on restaurant menus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available where I shop for seafood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like frozen fish overall</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Rectangle 28">
            <a:extLst>
              <a:ext uri="{FF2B5EF4-FFF2-40B4-BE49-F238E27FC236}">
                <a16:creationId xmlns:a16="http://schemas.microsoft.com/office/drawing/2014/main" id="{DAFDFA3E-BFB4-4093-24D1-C478680AA554}"/>
              </a:ext>
            </a:extLst>
          </p:cNvPr>
          <p:cNvSpPr>
            <a:spLocks noChangeArrowheads="1"/>
          </p:cNvSpPr>
          <p:nvPr/>
        </p:nvSpPr>
        <p:spPr bwMode="auto">
          <a:xfrm>
            <a:off x="9210340" y="6962218"/>
            <a:ext cx="48423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(Cont’d)</a:t>
            </a:r>
          </a:p>
        </p:txBody>
      </p:sp>
      <p:sp>
        <p:nvSpPr>
          <p:cNvPr id="7" name="TextBox 6"/>
          <p:cNvSpPr txBox="1"/>
          <p:nvPr/>
        </p:nvSpPr>
        <p:spPr bwMode="gray">
          <a:xfrm>
            <a:off x="2876183"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Tree>
    <p:extLst>
      <p:ext uri="{BB962C8B-B14F-4D97-AF65-F5344CB8AC3E}">
        <p14:creationId xmlns:p14="http://schemas.microsoft.com/office/powerpoint/2010/main" val="692247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35</a:t>
            </a:fld>
            <a:endParaRPr lang="en-US" dirty="0">
              <a:solidFill>
                <a:srgbClr val="FFFFFF"/>
              </a:solidFill>
            </a:endParaRPr>
          </a:p>
        </p:txBody>
      </p:sp>
      <p:sp>
        <p:nvSpPr>
          <p:cNvPr id="9" name="Title 3"/>
          <p:cNvSpPr txBox="1">
            <a:spLocks/>
          </p:cNvSpPr>
          <p:nvPr/>
        </p:nvSpPr>
        <p:spPr bwMode="gray">
          <a:xfrm>
            <a:off x="457200" y="1321668"/>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spAutoFit/>
          </a:bodyPr>
          <a:lstStyle/>
          <a:p>
            <a:pPr lvl="0" algn="ctr">
              <a:spcBef>
                <a:spcPct val="0"/>
              </a:spcBef>
              <a:defRPr/>
            </a:pP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ＭＳ Ｐゴシック" pitchFamily="34" charset="-128"/>
                <a:cs typeface="+mj-cs"/>
              </a:rPr>
              <a:t>Incidence X Salience For </a:t>
            </a:r>
            <a:r>
              <a:rPr lang="en-US" b="1" dirty="0">
                <a:solidFill>
                  <a:schemeClr val="accent2"/>
                </a:solidFill>
                <a:latin typeface="Arial" panose="020B0604020202020204" pitchFamily="34" charset="0"/>
                <a:ea typeface="ＭＳ Ｐゴシック" pitchFamily="34" charset="-128"/>
                <a:cs typeface="+mj-cs"/>
              </a:rPr>
              <a:t>All Problems Evaluated </a:t>
            </a: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ＭＳ Ｐゴシック" pitchFamily="34" charset="-128"/>
                <a:cs typeface="+mj-cs"/>
              </a:rPr>
              <a:t>| Lapsed Eaters </a:t>
            </a:r>
            <a:r>
              <a:rPr kumimoji="0" lang="en-US" sz="1800" b="1" i="0" u="none" strike="noStrike" kern="1200" cap="none" spc="0" normalizeH="0" baseline="0" noProof="0" dirty="0">
                <a:ln>
                  <a:noFill/>
                </a:ln>
                <a:solidFill>
                  <a:srgbClr val="4BB3D2"/>
                </a:solidFill>
                <a:effectLst/>
                <a:uLnTx/>
                <a:uFillTx/>
                <a:latin typeface="Arial" panose="020B0604020202020204" pitchFamily="34" charset="0"/>
                <a:ea typeface="ＭＳ Ｐゴシック" pitchFamily="34" charset="-128"/>
                <a:cs typeface="+mj-cs"/>
              </a:rPr>
              <a:t>(Cont’d)</a:t>
            </a:r>
            <a:endPar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ＭＳ Ｐゴシック" pitchFamily="34" charset="-128"/>
              <a:cs typeface="+mj-cs"/>
            </a:endParaRPr>
          </a:p>
        </p:txBody>
      </p:sp>
      <p:graphicFrame>
        <p:nvGraphicFramePr>
          <p:cNvPr id="6" name="Table 5">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12937080"/>
              </p:ext>
            </p:extLst>
          </p:nvPr>
        </p:nvGraphicFramePr>
        <p:xfrm>
          <a:off x="789577" y="1819619"/>
          <a:ext cx="8250728" cy="4982282"/>
        </p:xfrm>
        <a:graphic>
          <a:graphicData uri="http://schemas.openxmlformats.org/drawingml/2006/table">
            <a:tbl>
              <a:tblPr>
                <a:tableStyleId>{5C22544A-7EE6-4342-B048-85BDC9FD1C3A}</a:tableStyleId>
              </a:tblPr>
              <a:tblGrid>
                <a:gridCol w="418216">
                  <a:extLst>
                    <a:ext uri="{9D8B030D-6E8A-4147-A177-3AD203B41FA5}">
                      <a16:colId xmlns:a16="http://schemas.microsoft.com/office/drawing/2014/main" val="2384432280"/>
                    </a:ext>
                  </a:extLst>
                </a:gridCol>
                <a:gridCol w="5290420">
                  <a:extLst>
                    <a:ext uri="{9D8B030D-6E8A-4147-A177-3AD203B41FA5}">
                      <a16:colId xmlns:a16="http://schemas.microsoft.com/office/drawing/2014/main" val="20000"/>
                    </a:ext>
                  </a:extLst>
                </a:gridCol>
                <a:gridCol w="847364">
                  <a:extLst>
                    <a:ext uri="{9D8B030D-6E8A-4147-A177-3AD203B41FA5}">
                      <a16:colId xmlns:a16="http://schemas.microsoft.com/office/drawing/2014/main" val="20001"/>
                    </a:ext>
                  </a:extLst>
                </a:gridCol>
                <a:gridCol w="847364">
                  <a:extLst>
                    <a:ext uri="{9D8B030D-6E8A-4147-A177-3AD203B41FA5}">
                      <a16:colId xmlns:a16="http://schemas.microsoft.com/office/drawing/2014/main" val="20004"/>
                    </a:ext>
                  </a:extLst>
                </a:gridCol>
                <a:gridCol w="847364">
                  <a:extLst>
                    <a:ext uri="{9D8B030D-6E8A-4147-A177-3AD203B41FA5}">
                      <a16:colId xmlns:a16="http://schemas.microsoft.com/office/drawing/2014/main" val="20005"/>
                    </a:ext>
                  </a:extLst>
                </a:gridCol>
              </a:tblGrid>
              <a:tr h="0">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Problem</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Score</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Incidence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Salience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01356">
                <a:tc rowSpan="10">
                  <a:txBody>
                    <a:bodyPr/>
                    <a:lstStyle/>
                    <a:p>
                      <a:pPr marL="58738" marR="0" lvl="0" indent="0" algn="ctr" defTabSz="1018824" rtl="0" eaLnBrk="1" fontAlgn="ctr" latinLnBrk="0" hangingPunct="1">
                        <a:lnSpc>
                          <a:spcPct val="100000"/>
                        </a:lnSpc>
                        <a:spcBef>
                          <a:spcPts val="0"/>
                        </a:spcBef>
                        <a:spcAft>
                          <a:spcPts val="0"/>
                        </a:spcAft>
                        <a:buClrTx/>
                        <a:buSzTx/>
                        <a:buFontTx/>
                        <a:buNone/>
                        <a:tabLst/>
                        <a:defRPr/>
                      </a:pPr>
                      <a:endParaRPr lang="en-US" sz="1200" b="1" i="0" u="none" strike="noStrike" kern="1200" dirty="0">
                        <a:solidFill>
                          <a:schemeClr val="bg1"/>
                        </a:solidFill>
                        <a:latin typeface="Arial" pitchFamily="34" charset="0"/>
                        <a:ea typeface="+mn-ea"/>
                        <a:cs typeface="Arial" pitchFamily="34" charset="0"/>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Not sure how best to cook/prepare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fishy tasting</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198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Other types of fish less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175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Don’t know much about Wild Alaska Pollock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168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Most breaded/battered fish fillets and sandwiches made with Cod/not with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156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mild/bland tasting</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153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Prefer organic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cheap/inferior to other white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Inferior quality as compared to cod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 members of HH will not eat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356">
                <a:tc rowSpan="12">
                  <a:txBody>
                    <a:bodyPr/>
                    <a:lstStyle/>
                    <a:p>
                      <a:pPr marL="58738" marR="0" lvl="0" indent="0" algn="ctr" defTabSz="1018824"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Arial"/>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My family will not eat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Not sure which FFR's sell fish sandwiches made w/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Does not taste good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Prefer farmed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Someone in HH has celiac disease or gluten sensitivity/allergy</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104</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Only eat fish occasionally because good for you/prefer other proteins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Wild Alaska Pollock doesn’t have many health benefits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difficult to cook/prepare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firm/not flakey enough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Someone in HH has an allergy to seafood/fish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My children prefer chicken nuggets over fish sticks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Only eat fish during Lent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2247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36</a:t>
            </a:fld>
            <a:endParaRPr lang="en-US" dirty="0">
              <a:solidFill>
                <a:srgbClr val="FFFFFF"/>
              </a:solidFill>
            </a:endParaRPr>
          </a:p>
        </p:txBody>
      </p:sp>
      <p:sp>
        <p:nvSpPr>
          <p:cNvPr id="9" name="Title 3"/>
          <p:cNvSpPr txBox="1">
            <a:spLocks/>
          </p:cNvSpPr>
          <p:nvPr/>
        </p:nvSpPr>
        <p:spPr bwMode="gray">
          <a:xfrm>
            <a:off x="78816" y="1297906"/>
            <a:ext cx="1000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spAutoFit/>
          </a:bodyPr>
          <a:lstStyle/>
          <a:p>
            <a:pPr lvl="0" algn="ctr">
              <a:spcBef>
                <a:spcPct val="0"/>
              </a:spcBef>
            </a:pPr>
            <a:r>
              <a:rPr lang="en-US" b="1" dirty="0">
                <a:solidFill>
                  <a:schemeClr val="accent2"/>
                </a:solidFill>
                <a:latin typeface="Arial" panose="020B0604020202020204" pitchFamily="34" charset="0"/>
                <a:ea typeface="ＭＳ Ｐゴシック" pitchFamily="34" charset="-128"/>
                <a:cs typeface="+mj-cs"/>
              </a:rPr>
              <a:t>Incidence X Salience For All Problems Evaluated | Aware Non-Triers</a:t>
            </a:r>
            <a:r>
              <a:rPr kumimoji="0" lang="en-US" sz="2000" b="1" i="0" u="none" strike="noStrike" kern="1200" cap="none" spc="0" normalizeH="0" baseline="0" noProof="0" dirty="0">
                <a:ln>
                  <a:noFill/>
                </a:ln>
                <a:solidFill>
                  <a:srgbClr val="4BB3D2"/>
                </a:solidFill>
                <a:effectLst/>
                <a:uLnTx/>
                <a:uFillTx/>
                <a:latin typeface="Arial" panose="020B0604020202020204" pitchFamily="34" charset="0"/>
                <a:ea typeface="ＭＳ Ｐゴシック" pitchFamily="34" charset="-128"/>
                <a:cs typeface="+mj-cs"/>
              </a:rPr>
              <a:t> </a:t>
            </a:r>
            <a:endParaRPr kumimoji="0" lang="en-US" b="1" i="0" u="none" strike="noStrike" kern="1200" cap="none" spc="0" normalizeH="0" baseline="0" noProof="0" dirty="0">
              <a:ln>
                <a:noFill/>
              </a:ln>
              <a:solidFill>
                <a:schemeClr val="accent2"/>
              </a:solidFill>
              <a:effectLst/>
              <a:uLnTx/>
              <a:uFillTx/>
              <a:latin typeface="Arial" panose="020B0604020202020204" pitchFamily="34" charset="0"/>
              <a:ea typeface="ＭＳ Ｐゴシック" pitchFamily="34" charset="-128"/>
              <a:cs typeface="+mj-cs"/>
            </a:endParaRPr>
          </a:p>
        </p:txBody>
      </p:sp>
      <p:graphicFrame>
        <p:nvGraphicFramePr>
          <p:cNvPr id="11" name="Table 10">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12937080"/>
              </p:ext>
            </p:extLst>
          </p:nvPr>
        </p:nvGraphicFramePr>
        <p:xfrm>
          <a:off x="789577" y="1819619"/>
          <a:ext cx="7832512" cy="5183638"/>
        </p:xfrm>
        <a:graphic>
          <a:graphicData uri="http://schemas.openxmlformats.org/drawingml/2006/table">
            <a:tbl>
              <a:tblPr>
                <a:tableStyleId>{5C22544A-7EE6-4342-B048-85BDC9FD1C3A}</a:tableStyleId>
              </a:tblPr>
              <a:tblGrid>
                <a:gridCol w="5290420">
                  <a:extLst>
                    <a:ext uri="{9D8B030D-6E8A-4147-A177-3AD203B41FA5}">
                      <a16:colId xmlns:a16="http://schemas.microsoft.com/office/drawing/2014/main" val="20000"/>
                    </a:ext>
                  </a:extLst>
                </a:gridCol>
                <a:gridCol w="847364">
                  <a:extLst>
                    <a:ext uri="{9D8B030D-6E8A-4147-A177-3AD203B41FA5}">
                      <a16:colId xmlns:a16="http://schemas.microsoft.com/office/drawing/2014/main" val="20001"/>
                    </a:ext>
                  </a:extLst>
                </a:gridCol>
                <a:gridCol w="847364">
                  <a:extLst>
                    <a:ext uri="{9D8B030D-6E8A-4147-A177-3AD203B41FA5}">
                      <a16:colId xmlns:a16="http://schemas.microsoft.com/office/drawing/2014/main" val="20004"/>
                    </a:ext>
                  </a:extLst>
                </a:gridCol>
                <a:gridCol w="847364">
                  <a:extLst>
                    <a:ext uri="{9D8B030D-6E8A-4147-A177-3AD203B41FA5}">
                      <a16:colId xmlns:a16="http://schemas.microsoft.com/office/drawing/2014/main" val="20005"/>
                    </a:ext>
                  </a:extLst>
                </a:gridCol>
              </a:tblGrid>
              <a:tr h="0">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Problem</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Score</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Incidence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Salience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like that WAP can come from China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1540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know much about Wild Alaska Pollock</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1425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57%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Frozen fish may contain artificial or chemical preservatives/additives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1376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More price sensitive when buying groceries including fish due to inflation/economy</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1161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Breaded/battered frozen fish too processed/not good for you</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1134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Never see it on restaurant menus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1078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typically order fish sandwiches at FFR's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Too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1026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356">
                <a:tc>
                  <a:txBody>
                    <a:bodyPr/>
                    <a:lstStyle/>
                    <a:p>
                      <a:pPr algn="ctr" fontAlgn="ctr"/>
                      <a:r>
                        <a:rPr lang="en-US" sz="1000" b="0" i="0" u="none" strike="noStrike" dirty="0">
                          <a:solidFill>
                            <a:srgbClr val="000000"/>
                          </a:solidFill>
                          <a:latin typeface="Arial" pitchFamily="34" charset="0"/>
                          <a:cs typeface="Arial" pitchFamily="34" charset="0"/>
                        </a:rPr>
                        <a:t>Actively avoid fried foods, including fried or battered/breaded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1008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Because of the economy &amp; Covid, reduced eating out/ordering in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989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how best to cook/prepare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946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know where to purchase/order it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945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other types of fish, such as salmon</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945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which brands of frozen breaded/battered fish fillets or fish sticks made w/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if really wild caught</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828</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356">
                <a:tc>
                  <a:txBody>
                    <a:bodyPr/>
                    <a:lstStyle/>
                    <a:p>
                      <a:pPr algn="ctr" fontAlgn="ctr"/>
                      <a:r>
                        <a:rPr lang="en-US" sz="1000" b="0" i="0" u="none" strike="noStrike" dirty="0">
                          <a:solidFill>
                            <a:srgbClr val="000000"/>
                          </a:solidFill>
                          <a:latin typeface="Arial" pitchFamily="34" charset="0"/>
                          <a:cs typeface="Arial" pitchFamily="34" charset="0"/>
                        </a:rPr>
                        <a:t>Wild caught fish often has high mercury levels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Does not taste good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800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available where I shop for seafood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798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which FFR's sell fish sandwiches made w/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756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42%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Commercial fishing leads to over fishing/unwanted bycatch/habitat damage (Long-Term)*</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736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201356">
                <a:tc>
                  <a:txBody>
                    <a:bodyPr/>
                    <a:lstStyle/>
                    <a:p>
                      <a:pPr algn="ctr" fontAlgn="ctr"/>
                      <a:r>
                        <a:rPr lang="en-US" sz="1000" b="0" i="0" u="none" strike="noStrike" dirty="0">
                          <a:solidFill>
                            <a:srgbClr val="000000"/>
                          </a:solidFill>
                          <a:latin typeface="Arial" pitchFamily="34" charset="0"/>
                          <a:cs typeface="Arial" pitchFamily="34" charset="0"/>
                        </a:rPr>
                        <a:t>Prefer plain (unbreaded) fish as is a healthier choice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201356">
                <a:tc>
                  <a:txBody>
                    <a:bodyPr/>
                    <a:lstStyle/>
                    <a:p>
                      <a:pPr algn="ctr" fontAlgn="ctr"/>
                      <a:r>
                        <a:rPr lang="en-US" sz="1000" b="0" i="0" u="none" strike="noStrike" dirty="0">
                          <a:solidFill>
                            <a:srgbClr val="000000"/>
                          </a:solidFill>
                          <a:latin typeface="Arial" pitchFamily="34" charset="0"/>
                          <a:cs typeface="Arial" pitchFamily="34" charset="0"/>
                        </a:rPr>
                        <a:t>Don’t like frozen fish overall</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713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1356">
                <a:tc>
                  <a:txBody>
                    <a:bodyPr/>
                    <a:lstStyle/>
                    <a:p>
                      <a:pPr algn="ctr" fontAlgn="ctr"/>
                      <a:r>
                        <a:rPr lang="en-US" sz="1000" b="0" i="0" u="none" strike="noStrike" dirty="0">
                          <a:solidFill>
                            <a:srgbClr val="000000"/>
                          </a:solidFill>
                          <a:latin typeface="Arial" pitchFamily="34" charset="0"/>
                          <a:cs typeface="Arial" pitchFamily="34" charset="0"/>
                        </a:rPr>
                        <a:t>Not sure if caught in a sustainable manner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693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Rectangle 28">
            <a:extLst>
              <a:ext uri="{FF2B5EF4-FFF2-40B4-BE49-F238E27FC236}">
                <a16:creationId xmlns:a16="http://schemas.microsoft.com/office/drawing/2014/main" id="{07E945F7-744F-F860-144D-CDC0D22E0DC5}"/>
              </a:ext>
            </a:extLst>
          </p:cNvPr>
          <p:cNvSpPr>
            <a:spLocks noChangeArrowheads="1"/>
          </p:cNvSpPr>
          <p:nvPr/>
        </p:nvSpPr>
        <p:spPr bwMode="auto">
          <a:xfrm>
            <a:off x="9210340" y="6962218"/>
            <a:ext cx="48423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(Cont’d)</a:t>
            </a:r>
          </a:p>
        </p:txBody>
      </p:sp>
      <p:sp>
        <p:nvSpPr>
          <p:cNvPr id="6" name="TextBox 5"/>
          <p:cNvSpPr txBox="1"/>
          <p:nvPr/>
        </p:nvSpPr>
        <p:spPr bwMode="gray">
          <a:xfrm>
            <a:off x="2876183"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(if goes viral).</a:t>
            </a:r>
          </a:p>
        </p:txBody>
      </p:sp>
    </p:spTree>
    <p:extLst>
      <p:ext uri="{BB962C8B-B14F-4D97-AF65-F5344CB8AC3E}">
        <p14:creationId xmlns:p14="http://schemas.microsoft.com/office/powerpoint/2010/main" val="692247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37</a:t>
            </a:fld>
            <a:endParaRPr lang="en-US" dirty="0">
              <a:solidFill>
                <a:srgbClr val="FFFFFF"/>
              </a:solidFill>
            </a:endParaRPr>
          </a:p>
        </p:txBody>
      </p:sp>
      <p:sp>
        <p:nvSpPr>
          <p:cNvPr id="9" name="Title 3"/>
          <p:cNvSpPr txBox="1">
            <a:spLocks/>
          </p:cNvSpPr>
          <p:nvPr/>
        </p:nvSpPr>
        <p:spPr bwMode="gray">
          <a:xfrm>
            <a:off x="78816" y="1471332"/>
            <a:ext cx="1000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b" anchorCtr="0" compatLnSpc="1">
            <a:prstTxWarp prst="textNoShape">
              <a:avLst/>
            </a:prstTxWarp>
            <a:spAutoFit/>
          </a:bodyPr>
          <a:lstStyle/>
          <a:p>
            <a:pPr lvl="0" algn="ctr">
              <a:spcBef>
                <a:spcPct val="0"/>
              </a:spcBef>
            </a:pPr>
            <a:r>
              <a:rPr lang="en-US" b="1" dirty="0">
                <a:solidFill>
                  <a:schemeClr val="accent2"/>
                </a:solidFill>
                <a:latin typeface="Arial" panose="020B0604020202020204" pitchFamily="34" charset="0"/>
                <a:ea typeface="ＭＳ Ｐゴシック" pitchFamily="34" charset="-128"/>
                <a:cs typeface="+mj-cs"/>
              </a:rPr>
              <a:t>Incidence X Salience For All Problems Evaluated | Aware Non-Triers</a:t>
            </a:r>
            <a:r>
              <a:rPr kumimoji="0" lang="en-US" sz="2000" b="1" i="0" u="none" strike="noStrike" kern="1200" cap="none" spc="0" normalizeH="0" baseline="0" noProof="0" dirty="0">
                <a:ln>
                  <a:noFill/>
                </a:ln>
                <a:solidFill>
                  <a:srgbClr val="4BB3D2"/>
                </a:solidFill>
                <a:effectLst/>
                <a:uLnTx/>
                <a:uFillTx/>
                <a:latin typeface="Arial" panose="020B0604020202020204" pitchFamily="34" charset="0"/>
                <a:ea typeface="ＭＳ Ｐゴシック" pitchFamily="34" charset="-128"/>
                <a:cs typeface="+mj-cs"/>
              </a:rPr>
              <a:t> </a:t>
            </a:r>
            <a:r>
              <a:rPr kumimoji="0" lang="en-US" sz="1800" b="1" i="0" u="none" strike="noStrike" kern="1200" cap="none" spc="0" normalizeH="0" baseline="0" noProof="0" dirty="0">
                <a:ln>
                  <a:noFill/>
                </a:ln>
                <a:solidFill>
                  <a:srgbClr val="4BB3D2"/>
                </a:solidFill>
                <a:effectLst/>
                <a:uLnTx/>
                <a:uFillTx/>
                <a:latin typeface="Arial" panose="020B0604020202020204" pitchFamily="34" charset="0"/>
                <a:ea typeface="ＭＳ Ｐゴシック" pitchFamily="34" charset="-128"/>
                <a:cs typeface="+mj-cs"/>
              </a:rPr>
              <a:t>(Cont’d)</a:t>
            </a:r>
            <a:endParaRPr kumimoji="0" lang="en-US" b="1" i="0" u="none" strike="noStrike" kern="1200" cap="none" spc="0" normalizeH="0" baseline="0" noProof="0" dirty="0">
              <a:ln>
                <a:noFill/>
              </a:ln>
              <a:solidFill>
                <a:schemeClr val="accent2"/>
              </a:solidFill>
              <a:effectLst/>
              <a:uLnTx/>
              <a:uFillTx/>
              <a:latin typeface="Arial" panose="020B0604020202020204" pitchFamily="34" charset="0"/>
              <a:ea typeface="ＭＳ Ｐゴシック" pitchFamily="34" charset="-128"/>
              <a:cs typeface="+mj-cs"/>
            </a:endParaRPr>
          </a:p>
        </p:txBody>
      </p:sp>
      <p:graphicFrame>
        <p:nvGraphicFramePr>
          <p:cNvPr id="6" name="Table 5">
            <a:extLst>
              <a:ext uri="{FF2B5EF4-FFF2-40B4-BE49-F238E27FC236}">
                <a16:creationId xmlns:a16="http://schemas.microsoft.com/office/drawing/2014/main" id="{F05A18D7-C832-4558-B724-E1A01E2BDF4F}"/>
              </a:ext>
            </a:extLst>
          </p:cNvPr>
          <p:cNvGraphicFramePr>
            <a:graphicFrameLocks noGrp="1"/>
          </p:cNvGraphicFramePr>
          <p:nvPr>
            <p:extLst>
              <p:ext uri="{D42A27DB-BD31-4B8C-83A1-F6EECF244321}">
                <p14:modId xmlns:p14="http://schemas.microsoft.com/office/powerpoint/2010/main" val="112937080"/>
              </p:ext>
            </p:extLst>
          </p:nvPr>
        </p:nvGraphicFramePr>
        <p:xfrm>
          <a:off x="789577" y="1993045"/>
          <a:ext cx="8250728" cy="4982282"/>
        </p:xfrm>
        <a:graphic>
          <a:graphicData uri="http://schemas.openxmlformats.org/drawingml/2006/table">
            <a:tbl>
              <a:tblPr>
                <a:tableStyleId>{5C22544A-7EE6-4342-B048-85BDC9FD1C3A}</a:tableStyleId>
              </a:tblPr>
              <a:tblGrid>
                <a:gridCol w="418216">
                  <a:extLst>
                    <a:ext uri="{9D8B030D-6E8A-4147-A177-3AD203B41FA5}">
                      <a16:colId xmlns:a16="http://schemas.microsoft.com/office/drawing/2014/main" val="2384432280"/>
                    </a:ext>
                  </a:extLst>
                </a:gridCol>
                <a:gridCol w="5290420">
                  <a:extLst>
                    <a:ext uri="{9D8B030D-6E8A-4147-A177-3AD203B41FA5}">
                      <a16:colId xmlns:a16="http://schemas.microsoft.com/office/drawing/2014/main" val="20000"/>
                    </a:ext>
                  </a:extLst>
                </a:gridCol>
                <a:gridCol w="847364">
                  <a:extLst>
                    <a:ext uri="{9D8B030D-6E8A-4147-A177-3AD203B41FA5}">
                      <a16:colId xmlns:a16="http://schemas.microsoft.com/office/drawing/2014/main" val="20001"/>
                    </a:ext>
                  </a:extLst>
                </a:gridCol>
                <a:gridCol w="847364">
                  <a:extLst>
                    <a:ext uri="{9D8B030D-6E8A-4147-A177-3AD203B41FA5}">
                      <a16:colId xmlns:a16="http://schemas.microsoft.com/office/drawing/2014/main" val="20004"/>
                    </a:ext>
                  </a:extLst>
                </a:gridCol>
                <a:gridCol w="847364">
                  <a:extLst>
                    <a:ext uri="{9D8B030D-6E8A-4147-A177-3AD203B41FA5}">
                      <a16:colId xmlns:a16="http://schemas.microsoft.com/office/drawing/2014/main" val="20005"/>
                    </a:ext>
                  </a:extLst>
                </a:gridCol>
              </a:tblGrid>
              <a:tr h="0">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accent1"/>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Problem</a:t>
                      </a:r>
                      <a:br>
                        <a:rPr lang="en-US" sz="1200" b="1" i="0" u="none" strike="noStrike" baseline="0" dirty="0">
                          <a:solidFill>
                            <a:schemeClr val="bg1"/>
                          </a:solidFill>
                          <a:effectLst/>
                          <a:latin typeface="Arial" pitchFamily="34" charset="0"/>
                          <a:cs typeface="Arial" pitchFamily="34" charset="0"/>
                        </a:rPr>
                      </a:br>
                      <a:r>
                        <a:rPr lang="en-US" sz="1200" b="1" i="0" u="none" strike="noStrike" baseline="0" dirty="0">
                          <a:solidFill>
                            <a:schemeClr val="bg1"/>
                          </a:solidFill>
                          <a:effectLst/>
                          <a:latin typeface="Arial" pitchFamily="34" charset="0"/>
                          <a:cs typeface="Arial" pitchFamily="34" charset="0"/>
                        </a:rPr>
                        <a:t>Score</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baseline="0" dirty="0">
                          <a:solidFill>
                            <a:schemeClr val="bg1"/>
                          </a:solidFill>
                          <a:effectLst/>
                          <a:latin typeface="Arial" pitchFamily="34" charset="0"/>
                          <a:cs typeface="Arial" pitchFamily="34" charset="0"/>
                        </a:rPr>
                        <a:t>Incidence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pitchFamily="34" charset="0"/>
                          <a:cs typeface="Arial" pitchFamily="34" charset="0"/>
                        </a:rPr>
                        <a:t>Salience</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0">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100" b="1" i="0" u="none" strike="noStrike" dirty="0">
                          <a:solidFill>
                            <a:srgbClr val="000000"/>
                          </a:solidFill>
                          <a:latin typeface="Arial" pitchFamily="34" charset="0"/>
                          <a:cs typeface="Arial" pitchFamily="34" charset="0"/>
                        </a:rPr>
                        <a: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01356">
                <a:tc rowSpan="10">
                  <a:txBody>
                    <a:bodyPr/>
                    <a:lstStyle/>
                    <a:p>
                      <a:pPr marL="58738" marR="0" lvl="0" indent="0" algn="ctr" defTabSz="1018824" rtl="0" eaLnBrk="1" fontAlgn="ctr" latinLnBrk="0" hangingPunct="1">
                        <a:lnSpc>
                          <a:spcPct val="100000"/>
                        </a:lnSpc>
                        <a:spcBef>
                          <a:spcPts val="0"/>
                        </a:spcBef>
                        <a:spcAft>
                          <a:spcPts val="0"/>
                        </a:spcAft>
                        <a:buClrTx/>
                        <a:buSzTx/>
                        <a:buFontTx/>
                        <a:buNone/>
                        <a:tabLst/>
                        <a:defRPr/>
                      </a:pPr>
                      <a:endParaRPr lang="en-US" sz="1200" b="1" i="0" u="none" strike="noStrike" kern="1200" dirty="0">
                        <a:solidFill>
                          <a:schemeClr val="bg1"/>
                        </a:solidFill>
                        <a:latin typeface="Arial" pitchFamily="34" charset="0"/>
                        <a:ea typeface="+mn-ea"/>
                        <a:cs typeface="Arial" pitchFamily="34" charset="0"/>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Too fishy tasting</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690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Cooking aroma of fish is unpleasant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Most breaded/battered fish fillets and sandwiches made with Cod/not with WAP</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629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Other types of fish less expensive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561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firm/not flakey enough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551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Not sure it is really a product of Alaska</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551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Prefer other white fish, such as cod, tilapia, flounder</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544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32%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Wild Alaska Pollock doesn’t have many health benefits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513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Inferior quality as compared to cod</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486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cheap/inferior to other white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396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1356">
                <a:tc rowSpan="12">
                  <a:txBody>
                    <a:bodyPr/>
                    <a:lstStyle/>
                    <a:p>
                      <a:pPr marL="58738" marR="0" lvl="0" indent="0" algn="ctr" defTabSz="1018824"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latin typeface="Arial"/>
                      </a:endParaRPr>
                    </a:p>
                  </a:txBody>
                  <a:tcPr marL="9525" marR="9525" marT="9525" marB="0" vert="vert27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Not a high quality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345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Only eat fish occasionally because good for you/prefer other proteins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325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25%</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 members of HH will not eat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299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Prefer organic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Prefer farmed fish</a:t>
                      </a:r>
                    </a:p>
                  </a:txBody>
                  <a:tcPr marL="9525" marR="9525" marT="9525" marB="0" anchor="ctr">
                    <a:lnL w="12700" cap="flat" cmpd="sng" algn="ctr">
                      <a:solidFill>
                        <a:schemeClr val="accent2"/>
                      </a:solidFill>
                      <a:prstDash val="solid"/>
                      <a:round/>
                      <a:headEnd type="none" w="med" len="med"/>
                      <a:tailEnd type="none" w="med" len="med"/>
                    </a:lnL>
                    <a:lnR w="6350" cap="flat" cmpd="sng" algn="ctr">
                      <a:solidFill>
                        <a:srgbClr val="00B0F0"/>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247</a:t>
                      </a:r>
                    </a:p>
                  </a:txBody>
                  <a:tcPr marL="9525" marR="9525" marT="9525" marB="0" anchor="ctr">
                    <a:lnL w="6350" cap="flat" cmpd="sng" algn="ctr">
                      <a:solidFill>
                        <a:srgbClr val="00B0F0"/>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13%</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solidFill>
                        <a:srgbClr val="00B0F0"/>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Someone in HH has celiac disease or gluten sensitivity/allergy</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238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14%</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201356">
                <a:tc vMerge="1">
                  <a:txBody>
                    <a:bodyPr/>
                    <a:lstStyle/>
                    <a:p>
                      <a:pPr marL="0" algn="ctr" defTabSz="1018824" rtl="0" eaLnBrk="1" fontAlgn="ctr" latinLnBrk="0" hangingPunct="1"/>
                      <a:endParaRPr lang="en-US" sz="1000" b="0" i="0" u="none" strike="noStrike" kern="1200" dirty="0">
                        <a:solidFill>
                          <a:srgbClr val="000000"/>
                        </a:solidFill>
                        <a:latin typeface="Arial"/>
                        <a:ea typeface="+mn-ea"/>
                        <a:cs typeface="+mn-cs"/>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mild/bland tasting</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231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21%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Too difficult to cook/prepare</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228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19%</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My family will not eat 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180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10%</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Someone in HH has an allergy to seafood/fish</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176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My children prefer chicken nuggets over fish sticks</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112</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16%</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7%</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201356">
                <a:tc vMerge="1">
                  <a:txBody>
                    <a:bodyPr/>
                    <a:lstStyle/>
                    <a:p>
                      <a:pPr algn="ctr" fontAlgn="ctr"/>
                      <a:endParaRPr lang="en-US" sz="1000" b="0" i="0" u="none" strike="noStrike" dirty="0">
                        <a:solidFill>
                          <a:srgbClr val="000000"/>
                        </a:solidFill>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Only eat fish during Lent</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ctr"/>
                      <a:r>
                        <a:rPr lang="en-US" sz="1000" b="0" i="0" u="none" strike="noStrike" dirty="0">
                          <a:solidFill>
                            <a:srgbClr val="000000"/>
                          </a:solidFill>
                          <a:latin typeface="Arial" pitchFamily="34" charset="0"/>
                          <a:cs typeface="Arial" pitchFamily="34" charset="0"/>
                        </a:rPr>
                        <a:t>88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11%</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rgbClr val="000000"/>
                          </a:solidFill>
                          <a:latin typeface="Arial" pitchFamily="34" charset="0"/>
                          <a:cs typeface="Arial" pitchFamily="34" charset="0"/>
                        </a:rPr>
                        <a:t>8%</a:t>
                      </a: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2247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p:nvPr>
        </p:nvSpPr>
        <p:spPr bwMode="gray">
          <a:xfrm>
            <a:off x="429905" y="0"/>
            <a:ext cx="9144000" cy="1051560"/>
          </a:xfrm>
          <a:noFill/>
        </p:spPr>
        <p:txBody>
          <a:bodyPr/>
          <a:lstStyle/>
          <a:p>
            <a:r>
              <a:rPr lang="en-US" sz="2400" dirty="0"/>
              <a:t>Specific Problems/Issues Evaluated</a:t>
            </a:r>
          </a:p>
        </p:txBody>
      </p:sp>
      <p:sp>
        <p:nvSpPr>
          <p:cNvPr id="4" name="Slide Number Placeholder 3"/>
          <p:cNvSpPr>
            <a:spLocks noGrp="1"/>
          </p:cNvSpPr>
          <p:nvPr>
            <p:ph type="sldNum" sz="quarter" idx="12"/>
          </p:nvPr>
        </p:nvSpPr>
        <p:spPr bwMode="gray"/>
        <p:txBody>
          <a:bodyPr/>
          <a:lstStyle/>
          <a:p>
            <a:fld id="{45315111-7069-4786-91A8-96C54E96A951}"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08050792"/>
              </p:ext>
            </p:extLst>
          </p:nvPr>
        </p:nvGraphicFramePr>
        <p:xfrm>
          <a:off x="874525" y="1555837"/>
          <a:ext cx="8412480" cy="5377225"/>
        </p:xfrm>
        <a:graphic>
          <a:graphicData uri="http://schemas.openxmlformats.org/drawingml/2006/table">
            <a:tbl>
              <a:tblPr>
                <a:tableStyleId>{5C22544A-7EE6-4342-B048-85BDC9FD1C3A}</a:tableStyleId>
              </a:tblPr>
              <a:tblGrid>
                <a:gridCol w="4206240">
                  <a:extLst>
                    <a:ext uri="{9D8B030D-6E8A-4147-A177-3AD203B41FA5}">
                      <a16:colId xmlns:a16="http://schemas.microsoft.com/office/drawing/2014/main" val="20000"/>
                    </a:ext>
                  </a:extLst>
                </a:gridCol>
                <a:gridCol w="4206240">
                  <a:extLst>
                    <a:ext uri="{9D8B030D-6E8A-4147-A177-3AD203B41FA5}">
                      <a16:colId xmlns:a16="http://schemas.microsoft.com/office/drawing/2014/main" val="20001"/>
                    </a:ext>
                  </a:extLst>
                </a:gridCol>
              </a:tblGrid>
              <a:tr h="306021">
                <a:tc>
                  <a:txBody>
                    <a:bodyPr/>
                    <a:lstStyle/>
                    <a:p>
                      <a:pPr algn="ctr" fontAlgn="ctr"/>
                      <a:r>
                        <a:rPr lang="en-US" sz="1400" b="1" i="0" u="none" strike="noStrike" dirty="0">
                          <a:solidFill>
                            <a:srgbClr val="000000"/>
                          </a:solidFill>
                          <a:latin typeface="Arial" pitchFamily="34" charset="0"/>
                          <a:cs typeface="Arial" pitchFamily="34" charset="0"/>
                        </a:rPr>
                        <a:t>Cost</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400" b="1" i="0" u="none" strike="noStrike" kern="1200" dirty="0">
                          <a:solidFill>
                            <a:srgbClr val="000000"/>
                          </a:solidFill>
                          <a:latin typeface="Arial" pitchFamily="34" charset="0"/>
                          <a:ea typeface="+mn-ea"/>
                          <a:cs typeface="Arial" pitchFamily="34" charset="0"/>
                        </a:rPr>
                        <a:t>Healthiness</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262304">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 It is too expensive</a:t>
                      </a:r>
                      <a:endParaRPr lang="en-US" sz="1200" b="0" i="0" u="none" strike="noStrike" kern="1200" dirty="0">
                        <a:solidFill>
                          <a:srgbClr val="222222"/>
                        </a:solidFill>
                        <a:latin typeface="Arial" pitchFamily="34" charset="0"/>
                        <a:ea typeface="+mn-ea"/>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Prefer to eat plain (unbreaded) fish as it is a healthier choice</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4607">
                <a:tc>
                  <a:txBody>
                    <a:bodyPr/>
                    <a:lstStyle/>
                    <a:p>
                      <a:pPr marL="0" indent="0" algn="ctr" fontAlgn="ctr"/>
                      <a:r>
                        <a:rPr lang="en-US" sz="1200" b="0" i="0" u="none" strike="noStrike" dirty="0">
                          <a:solidFill>
                            <a:srgbClr val="000000"/>
                          </a:solidFill>
                          <a:latin typeface="Arial" pitchFamily="34" charset="0"/>
                          <a:cs typeface="Arial" pitchFamily="34" charset="0"/>
                        </a:rPr>
                        <a:t>It is too cheap/seems inferior to other white fish</a:t>
                      </a:r>
                      <a:endParaRPr lang="en-US" sz="1200" b="0" i="0" u="none" strike="noStrike" kern="1200" dirty="0">
                        <a:solidFill>
                          <a:srgbClr val="222222"/>
                        </a:solidFill>
                        <a:latin typeface="Arial" pitchFamily="34" charset="0"/>
                        <a:ea typeface="+mn-ea"/>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Breaded and battered frozen fish is too processed and not particularly good for you</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4607">
                <a:tc>
                  <a:txBody>
                    <a:bodyPr/>
                    <a:lstStyle/>
                    <a:p>
                      <a:pPr marL="0" indent="0" algn="ctr" fontAlgn="b"/>
                      <a:r>
                        <a:rPr lang="en-US" sz="1200" b="0" i="0" u="none" strike="noStrike" dirty="0">
                          <a:solidFill>
                            <a:srgbClr val="000000"/>
                          </a:solidFill>
                          <a:latin typeface="Arial" pitchFamily="34" charset="0"/>
                          <a:cs typeface="Arial" pitchFamily="34" charset="0"/>
                        </a:rPr>
                        <a:t>I am more price sensitive when buying groceries, including fish, due to inflation/the economy</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Wild Alaska Pollock doesn’t have many health benefits</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4607">
                <a:tc>
                  <a:txBody>
                    <a:bodyPr/>
                    <a:lstStyle/>
                    <a:p>
                      <a:pPr marL="0" indent="0" algn="ctr" fontAlgn="b"/>
                      <a:r>
                        <a:rPr lang="en-US" sz="1200" b="0" i="0" u="none" strike="noStrike" dirty="0">
                          <a:solidFill>
                            <a:srgbClr val="000000"/>
                          </a:solidFill>
                          <a:latin typeface="Arial" pitchFamily="34" charset="0"/>
                          <a:cs typeface="Arial" pitchFamily="34" charset="0"/>
                        </a:rPr>
                        <a:t>Because of the economy and Covid, I have reduced </a:t>
                      </a:r>
                      <a:br>
                        <a:rPr lang="en-US" sz="1200" b="0" i="0" u="none" strike="noStrike" dirty="0">
                          <a:solidFill>
                            <a:srgbClr val="000000"/>
                          </a:solidFill>
                          <a:latin typeface="Arial" pitchFamily="34" charset="0"/>
                          <a:cs typeface="Arial" pitchFamily="34" charset="0"/>
                        </a:rPr>
                      </a:br>
                      <a:r>
                        <a:rPr lang="en-US" sz="1200" b="0" i="0" u="none" strike="noStrike" dirty="0">
                          <a:solidFill>
                            <a:srgbClr val="000000"/>
                          </a:solidFill>
                          <a:latin typeface="Arial" pitchFamily="34" charset="0"/>
                          <a:cs typeface="Arial" pitchFamily="34" charset="0"/>
                        </a:rPr>
                        <a:t>how often I eat out/order in</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 I actively avoid fried foods, including fried or </a:t>
                      </a:r>
                      <a:br>
                        <a:rPr lang="en-US" sz="1200" b="0" i="0" u="none" strike="noStrike" dirty="0">
                          <a:solidFill>
                            <a:srgbClr val="000000"/>
                          </a:solidFill>
                          <a:latin typeface="Arial" pitchFamily="34" charset="0"/>
                          <a:cs typeface="Arial" pitchFamily="34" charset="0"/>
                        </a:rPr>
                      </a:br>
                      <a:r>
                        <a:rPr lang="en-US" sz="1200" b="0" i="0" u="none" strike="noStrike" dirty="0">
                          <a:solidFill>
                            <a:srgbClr val="000000"/>
                          </a:solidFill>
                          <a:latin typeface="Arial" pitchFamily="34" charset="0"/>
                          <a:cs typeface="Arial" pitchFamily="34" charset="0"/>
                        </a:rPr>
                        <a:t>battered/breaded fish</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4607">
                <a:tc>
                  <a:txBody>
                    <a:bodyPr/>
                    <a:lstStyle/>
                    <a:p>
                      <a:pPr marL="0" indent="0" algn="ctr" fontAlgn="b"/>
                      <a:r>
                        <a:rPr lang="en-US" sz="1200" b="0" i="0" u="none" strike="noStrike" dirty="0">
                          <a:solidFill>
                            <a:srgbClr val="000000"/>
                          </a:solidFill>
                          <a:latin typeface="Arial" pitchFamily="34" charset="0"/>
                          <a:cs typeface="Arial" pitchFamily="34" charset="0"/>
                        </a:rPr>
                        <a:t>Other types of fish are less expensive</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Wild caught fish often has high mercury levels*</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C3C1B5"/>
                    </a:solidFill>
                  </a:tcPr>
                </a:tc>
                <a:extLst>
                  <a:ext uri="{0D108BD9-81ED-4DB2-BD59-A6C34878D82A}">
                    <a16:rowId xmlns:a16="http://schemas.microsoft.com/office/drawing/2014/main" val="10005"/>
                  </a:ext>
                </a:extLst>
              </a:tr>
              <a:tr h="524607">
                <a:tc>
                  <a:txBody>
                    <a:bodyPr/>
                    <a:lstStyle/>
                    <a:p>
                      <a:pPr algn="ctr" fontAlgn="ctr"/>
                      <a:r>
                        <a:rPr lang="en-US" sz="1400" b="1" i="0" u="none" strike="noStrike" dirty="0">
                          <a:solidFill>
                            <a:srgbClr val="000000"/>
                          </a:solidFill>
                          <a:latin typeface="Arial" pitchFamily="34" charset="0"/>
                          <a:cs typeface="Arial" pitchFamily="34" charset="0"/>
                        </a:rPr>
                        <a:t>Taste</a:t>
                      </a:r>
                      <a:endParaRPr lang="en-US" sz="1400" b="0" i="0" u="none" strike="noStrike" kern="1200" dirty="0">
                        <a:solidFill>
                          <a:srgbClr val="222222"/>
                        </a:solidFill>
                        <a:latin typeface="Arial" pitchFamily="34" charset="0"/>
                        <a:ea typeface="+mn-ea"/>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Frozen fish may contain artificial or chemical preservatives and/or additives*</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C3C1B5"/>
                    </a:solidFill>
                  </a:tcPr>
                </a:tc>
                <a:extLst>
                  <a:ext uri="{0D108BD9-81ED-4DB2-BD59-A6C34878D82A}">
                    <a16:rowId xmlns:a16="http://schemas.microsoft.com/office/drawing/2014/main" val="10013"/>
                  </a:ext>
                </a:extLst>
              </a:tr>
              <a:tr h="306021">
                <a:tc>
                  <a:txBody>
                    <a:bodyPr/>
                    <a:lstStyle/>
                    <a:p>
                      <a:pPr algn="ctr" fontAlgn="b"/>
                      <a:r>
                        <a:rPr lang="en-US" sz="1200" b="0" i="0" u="none" strike="noStrike" dirty="0">
                          <a:solidFill>
                            <a:srgbClr val="000000"/>
                          </a:solidFill>
                          <a:latin typeface="Arial" pitchFamily="34" charset="0"/>
                          <a:cs typeface="Arial" pitchFamily="34" charset="0"/>
                        </a:rPr>
                        <a:t>It does not taste good</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latin typeface="Arial" pitchFamily="34" charset="0"/>
                          <a:ea typeface="+mn-ea"/>
                          <a:cs typeface="Arial" pitchFamily="34" charset="0"/>
                        </a:rPr>
                        <a:t>Prefer Other Types Of Fish/Protein</a:t>
                      </a:r>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6"/>
                  </a:ext>
                </a:extLst>
              </a:tr>
              <a:tr h="262304">
                <a:tc>
                  <a:txBody>
                    <a:bodyPr/>
                    <a:lstStyle/>
                    <a:p>
                      <a:pPr algn="ctr" fontAlgn="b"/>
                      <a:r>
                        <a:rPr lang="en-US" sz="1200" b="0" i="0" u="none" strike="noStrike" dirty="0">
                          <a:solidFill>
                            <a:srgbClr val="000000"/>
                          </a:solidFill>
                          <a:latin typeface="Arial" pitchFamily="34" charset="0"/>
                          <a:cs typeface="Arial" pitchFamily="34" charset="0"/>
                        </a:rPr>
                        <a:t>It is too mild/bland tasting</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I prefer organic fish</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2304">
                <a:tc>
                  <a:txBody>
                    <a:bodyPr/>
                    <a:lstStyle/>
                    <a:p>
                      <a:pPr algn="ctr" fontAlgn="b"/>
                      <a:r>
                        <a:rPr lang="en-US" sz="1200" b="0" i="0" u="none" strike="noStrike" dirty="0">
                          <a:solidFill>
                            <a:srgbClr val="000000"/>
                          </a:solidFill>
                          <a:latin typeface="Arial" pitchFamily="34" charset="0"/>
                          <a:cs typeface="Arial" pitchFamily="34" charset="0"/>
                        </a:rPr>
                        <a:t>It is too fishy tasting</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I prefer farmed fish</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6021">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latin typeface="Arial" pitchFamily="34" charset="0"/>
                          <a:cs typeface="Arial" pitchFamily="34" charset="0"/>
                        </a:rPr>
                        <a:t>Quality</a:t>
                      </a:r>
                      <a:endParaRPr lang="en-US" sz="1400" b="0" i="0" u="none" strike="noStrike" kern="1200" dirty="0">
                        <a:solidFill>
                          <a:srgbClr val="222222"/>
                        </a:solidFill>
                        <a:latin typeface="Arial" pitchFamily="34" charset="0"/>
                        <a:ea typeface="+mn-ea"/>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b"/>
                      <a:r>
                        <a:rPr lang="en-US" sz="1200" b="0" i="0" u="none" strike="noStrike" dirty="0">
                          <a:solidFill>
                            <a:srgbClr val="000000"/>
                          </a:solidFill>
                          <a:latin typeface="Arial" pitchFamily="34" charset="0"/>
                          <a:cs typeface="Arial" pitchFamily="34" charset="0"/>
                        </a:rPr>
                        <a:t>I don’t like frozen fish overall</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2304">
                <a:tc>
                  <a:txBody>
                    <a:bodyPr/>
                    <a:lstStyle/>
                    <a:p>
                      <a:pPr algn="ctr" fontAlgn="b"/>
                      <a:r>
                        <a:rPr lang="en-US" sz="1200" b="0" i="0" u="none" strike="noStrike" dirty="0">
                          <a:solidFill>
                            <a:srgbClr val="000000"/>
                          </a:solidFill>
                          <a:latin typeface="Arial" pitchFamily="34" charset="0"/>
                          <a:cs typeface="Arial" pitchFamily="34" charset="0"/>
                        </a:rPr>
                        <a:t>It is not a high quality fish</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I prefer other white fish, such as cod, tilapia, flounder</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2304">
                <a:tc>
                  <a:txBody>
                    <a:bodyPr/>
                    <a:lstStyle/>
                    <a:p>
                      <a:pPr algn="ctr" fontAlgn="b"/>
                      <a:r>
                        <a:rPr lang="en-US" sz="1200" b="0" i="0" u="none" strike="noStrike" dirty="0">
                          <a:solidFill>
                            <a:srgbClr val="000000"/>
                          </a:solidFill>
                          <a:latin typeface="Arial" pitchFamily="34" charset="0"/>
                          <a:cs typeface="Arial" pitchFamily="34" charset="0"/>
                        </a:rPr>
                        <a:t>It is of an inferior quality as compared to cod</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I prefer other types of fish, such as salmon</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24607">
                <a:tc>
                  <a:txBody>
                    <a:bodyPr/>
                    <a:lstStyle/>
                    <a:p>
                      <a:endParaRPr lang="en-US" dirty="0"/>
                    </a:p>
                  </a:txBody>
                  <a:tcPr marL="0" marR="0"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I only eat fish occasionally because it is good for you, but I prefer to eat other proteins (plant or other animal protein)</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6" name="Rectangle 28"/>
          <p:cNvSpPr>
            <a:spLocks noChangeArrowheads="1"/>
          </p:cNvSpPr>
          <p:nvPr/>
        </p:nvSpPr>
        <p:spPr bwMode="auto">
          <a:xfrm>
            <a:off x="8953203" y="7043206"/>
            <a:ext cx="676595" cy="212366"/>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algn="r"/>
            <a:r>
              <a:rPr lang="en-US" sz="900" dirty="0">
                <a:latin typeface="Arial" pitchFamily="34" charset="0"/>
                <a:ea typeface="Calibri" panose="020F0502020204030204" pitchFamily="34" charset="0"/>
                <a:cs typeface="Arial" pitchFamily="34" charset="0"/>
              </a:rPr>
              <a:t>(Continued)</a:t>
            </a:r>
          </a:p>
        </p:txBody>
      </p:sp>
      <p:sp>
        <p:nvSpPr>
          <p:cNvPr id="8" name="TextBox 7"/>
          <p:cNvSpPr txBox="1"/>
          <p:nvPr/>
        </p:nvSpPr>
        <p:spPr bwMode="gray">
          <a:xfrm>
            <a:off x="1897621"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a:t>
            </a:r>
            <a:r>
              <a:rPr lang="en-US" sz="900" i="1" dirty="0">
                <a:latin typeface="Arial" pitchFamily="34" charset="0"/>
                <a:cs typeface="Arial" pitchFamily="34" charset="0"/>
              </a:rPr>
              <a:t>if</a:t>
            </a:r>
            <a:r>
              <a:rPr lang="en-US" sz="900" dirty="0">
                <a:latin typeface="Arial" pitchFamily="34" charset="0"/>
                <a:cs typeface="Arial" pitchFamily="34" charset="0"/>
              </a:rPr>
              <a:t> goes viral.</a:t>
            </a:r>
          </a:p>
        </p:txBody>
      </p:sp>
    </p:spTree>
    <p:extLst>
      <p:ext uri="{BB962C8B-B14F-4D97-AF65-F5344CB8AC3E}">
        <p14:creationId xmlns:p14="http://schemas.microsoft.com/office/powerpoint/2010/main" val="3644910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p:nvPr>
        </p:nvSpPr>
        <p:spPr bwMode="gray">
          <a:xfrm>
            <a:off x="429905" y="0"/>
            <a:ext cx="9144000" cy="1051560"/>
          </a:xfrm>
          <a:noFill/>
        </p:spPr>
        <p:txBody>
          <a:bodyPr/>
          <a:lstStyle/>
          <a:p>
            <a:r>
              <a:rPr lang="en-US" sz="2400" dirty="0"/>
              <a:t>Specific Problems/Issues Evaluated</a:t>
            </a:r>
            <a:r>
              <a:rPr lang="en-US" dirty="0"/>
              <a:t> (Cont’d)</a:t>
            </a:r>
            <a:endParaRPr lang="en-US" sz="2400" dirty="0"/>
          </a:p>
        </p:txBody>
      </p:sp>
      <p:sp>
        <p:nvSpPr>
          <p:cNvPr id="4" name="Slide Number Placeholder 3"/>
          <p:cNvSpPr>
            <a:spLocks noGrp="1"/>
          </p:cNvSpPr>
          <p:nvPr>
            <p:ph type="sldNum" sz="quarter" idx="12"/>
          </p:nvPr>
        </p:nvSpPr>
        <p:spPr bwMode="gray"/>
        <p:txBody>
          <a:bodyPr/>
          <a:lstStyle/>
          <a:p>
            <a:fld id="{45315111-7069-4786-91A8-96C54E96A951}" type="slidenum">
              <a:rPr lang="en-US" smtClean="0"/>
              <a:pPr/>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08050792"/>
              </p:ext>
            </p:extLst>
          </p:nvPr>
        </p:nvGraphicFramePr>
        <p:xfrm>
          <a:off x="858759" y="1492770"/>
          <a:ext cx="8412480" cy="5585944"/>
        </p:xfrm>
        <a:graphic>
          <a:graphicData uri="http://schemas.openxmlformats.org/drawingml/2006/table">
            <a:tbl>
              <a:tblPr>
                <a:tableStyleId>{5C22544A-7EE6-4342-B048-85BDC9FD1C3A}</a:tableStyleId>
              </a:tblPr>
              <a:tblGrid>
                <a:gridCol w="4206240">
                  <a:extLst>
                    <a:ext uri="{9D8B030D-6E8A-4147-A177-3AD203B41FA5}">
                      <a16:colId xmlns:a16="http://schemas.microsoft.com/office/drawing/2014/main" val="20000"/>
                    </a:ext>
                  </a:extLst>
                </a:gridCol>
                <a:gridCol w="4206240">
                  <a:extLst>
                    <a:ext uri="{9D8B030D-6E8A-4147-A177-3AD203B41FA5}">
                      <a16:colId xmlns:a16="http://schemas.microsoft.com/office/drawing/2014/main" val="20001"/>
                    </a:ext>
                  </a:extLst>
                </a:gridCol>
              </a:tblGrid>
              <a:tr h="287512">
                <a:tc>
                  <a:txBody>
                    <a:bodyPr/>
                    <a:lstStyle/>
                    <a:p>
                      <a:pPr marL="0" indent="0" algn="ctr" fontAlgn="b"/>
                      <a:r>
                        <a:rPr lang="en-US" sz="1400" b="1" i="0" u="none" strike="noStrike" dirty="0">
                          <a:solidFill>
                            <a:srgbClr val="000000"/>
                          </a:solidFill>
                          <a:latin typeface="Arial" pitchFamily="34" charset="0"/>
                          <a:cs typeface="Arial" pitchFamily="34" charset="0"/>
                        </a:rPr>
                        <a:t>Familiarity/Availability</a:t>
                      </a:r>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400" b="1" i="0" u="none" strike="noStrike" dirty="0">
                          <a:solidFill>
                            <a:srgbClr val="000000"/>
                          </a:solidFill>
                          <a:latin typeface="Arial" pitchFamily="34" charset="0"/>
                          <a:cs typeface="Arial" pitchFamily="34" charset="0"/>
                        </a:rPr>
                        <a:t>Sustainability</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246439">
                <a:tc>
                  <a:txBody>
                    <a:bodyPr/>
                    <a:lstStyle/>
                    <a:p>
                      <a:pPr algn="ctr" fontAlgn="b"/>
                      <a:r>
                        <a:rPr lang="en-US" sz="1200" b="0" i="0" u="none" strike="noStrike" dirty="0">
                          <a:solidFill>
                            <a:srgbClr val="000000"/>
                          </a:solidFill>
                          <a:latin typeface="Arial" pitchFamily="34" charset="0"/>
                          <a:cs typeface="Arial" pitchFamily="34" charset="0"/>
                        </a:rPr>
                        <a:t>I don’t know much about Wild Alaska Pollock</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Not sure if it is caught in a sustainable manner</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2877">
                <a:tc>
                  <a:txBody>
                    <a:bodyPr/>
                    <a:lstStyle/>
                    <a:p>
                      <a:pPr algn="ctr" fontAlgn="b"/>
                      <a:r>
                        <a:rPr lang="en-US" sz="1200" b="0" i="0" u="none" strike="noStrike" dirty="0">
                          <a:solidFill>
                            <a:srgbClr val="000000"/>
                          </a:solidFill>
                          <a:latin typeface="Arial" pitchFamily="34" charset="0"/>
                          <a:cs typeface="Arial" pitchFamily="34" charset="0"/>
                        </a:rPr>
                        <a:t>I don’t know where to purchase and/or order it</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Concerned that commercial fishing leads to over fishing, unwanted bycatch and habitat damage*</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C3C1B5"/>
                    </a:solidFill>
                  </a:tcPr>
                </a:tc>
                <a:extLst>
                  <a:ext uri="{0D108BD9-81ED-4DB2-BD59-A6C34878D82A}">
                    <a16:rowId xmlns:a16="http://schemas.microsoft.com/office/drawing/2014/main" val="10002"/>
                  </a:ext>
                </a:extLst>
              </a:tr>
              <a:tr h="492877">
                <a:tc>
                  <a:txBody>
                    <a:bodyPr/>
                    <a:lstStyle/>
                    <a:p>
                      <a:pPr algn="ctr" fontAlgn="b"/>
                      <a:r>
                        <a:rPr lang="en-US" sz="1200" b="0" i="0" u="none" strike="noStrike" dirty="0">
                          <a:solidFill>
                            <a:srgbClr val="000000"/>
                          </a:solidFill>
                          <a:latin typeface="Arial" pitchFamily="34" charset="0"/>
                          <a:cs typeface="Arial" pitchFamily="34" charset="0"/>
                        </a:rPr>
                        <a:t>I am not sure which brands of frozen breaded or battered fish fillets or fish sticks are made with Wild Alaska Pollock</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latin typeface="Arial" pitchFamily="34" charset="0"/>
                          <a:ea typeface="+mn-ea"/>
                          <a:cs typeface="Arial" pitchFamily="34" charset="0"/>
                        </a:rPr>
                        <a:t>Origin/Wild Caught</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492877">
                <a:tc>
                  <a:txBody>
                    <a:bodyPr/>
                    <a:lstStyle/>
                    <a:p>
                      <a:pPr algn="ctr" fontAlgn="b"/>
                      <a:r>
                        <a:rPr lang="en-US" sz="1200" b="0" i="0" u="none" strike="noStrike" dirty="0">
                          <a:solidFill>
                            <a:srgbClr val="000000"/>
                          </a:solidFill>
                          <a:latin typeface="Arial" pitchFamily="34" charset="0"/>
                          <a:cs typeface="Arial" pitchFamily="34" charset="0"/>
                        </a:rPr>
                        <a:t>I am not sure which fast food restaurants sell fish sandwiches made with Wild Alaska Pollock</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Not sure if it is really wild caught</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6439">
                <a:tc>
                  <a:txBody>
                    <a:bodyPr/>
                    <a:lstStyle/>
                    <a:p>
                      <a:pPr algn="ctr" fontAlgn="b"/>
                      <a:r>
                        <a:rPr lang="en-US" sz="1200" b="0" i="0" u="none" strike="noStrike" dirty="0">
                          <a:solidFill>
                            <a:srgbClr val="000000"/>
                          </a:solidFill>
                          <a:latin typeface="Arial" pitchFamily="34" charset="0"/>
                          <a:cs typeface="Arial" pitchFamily="34" charset="0"/>
                        </a:rPr>
                        <a:t>It is not available where I shop for seafood</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Not sure it is really a product of Alaska</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7512">
                <a:tc>
                  <a:txBody>
                    <a:bodyPr/>
                    <a:lstStyle/>
                    <a:p>
                      <a:pPr algn="ctr" fontAlgn="b"/>
                      <a:r>
                        <a:rPr lang="en-US" sz="1200" b="0" i="0" u="none" strike="noStrike" dirty="0">
                          <a:solidFill>
                            <a:srgbClr val="000000"/>
                          </a:solidFill>
                          <a:latin typeface="Arial" pitchFamily="34" charset="0"/>
                          <a:cs typeface="Arial" pitchFamily="34" charset="0"/>
                        </a:rPr>
                        <a:t>I never see it on restaurant menus</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latin typeface="Arial" pitchFamily="34" charset="0"/>
                          <a:cs typeface="Arial" pitchFamily="34" charset="0"/>
                        </a:rPr>
                        <a:t>Cooking/Cooking Aroma</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2"/>
                  </a:ext>
                </a:extLst>
              </a:tr>
              <a:tr h="287512">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latin typeface="Arial" pitchFamily="34" charset="0"/>
                          <a:cs typeface="Arial" pitchFamily="34" charset="0"/>
                        </a:rPr>
                        <a:t>Family</a:t>
                      </a:r>
                      <a:r>
                        <a:rPr lang="en-US" sz="1400" b="1" i="0" u="none" strike="noStrike" baseline="0" dirty="0">
                          <a:solidFill>
                            <a:srgbClr val="000000"/>
                          </a:solidFill>
                          <a:latin typeface="Arial" pitchFamily="34" charset="0"/>
                          <a:cs typeface="Arial" pitchFamily="34" charset="0"/>
                        </a:rPr>
                        <a:t> Concerns</a:t>
                      </a:r>
                      <a:endParaRPr lang="en-US" sz="1400" b="0"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I am not sure how best to cook or prepare it</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439">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My children prefer chicken nuggets over fish sticks</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It is too difficult to cook/prepare</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6439">
                <a:tc>
                  <a:txBody>
                    <a:bodyPr/>
                    <a:lstStyle/>
                    <a:p>
                      <a:pPr algn="ctr" fontAlgn="b"/>
                      <a:r>
                        <a:rPr lang="en-US" sz="1200" b="0" i="0" u="none" strike="noStrike" dirty="0">
                          <a:solidFill>
                            <a:srgbClr val="000000"/>
                          </a:solidFill>
                          <a:latin typeface="Arial" pitchFamily="34" charset="0"/>
                          <a:cs typeface="Arial" pitchFamily="34" charset="0"/>
                        </a:rPr>
                        <a:t>My family will not eat fish</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Cooking aroma of fish is unpleasant</a:t>
                      </a:r>
                      <a:endParaRPr lang="en-US" sz="12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7512">
                <a:tc>
                  <a:txBody>
                    <a:bodyPr/>
                    <a:lstStyle/>
                    <a:p>
                      <a:pPr algn="ctr" fontAlgn="b"/>
                      <a:r>
                        <a:rPr lang="en-US" sz="1200" b="0" i="0" u="none" strike="noStrike" dirty="0">
                          <a:solidFill>
                            <a:srgbClr val="000000"/>
                          </a:solidFill>
                          <a:latin typeface="Arial" pitchFamily="34" charset="0"/>
                          <a:cs typeface="Arial" pitchFamily="34" charset="0"/>
                        </a:rPr>
                        <a:t>Some members of my household will not eat fish</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latin typeface="Arial" pitchFamily="34" charset="0"/>
                          <a:cs typeface="Arial" pitchFamily="34" charset="0"/>
                        </a:rPr>
                        <a:t>Other</a:t>
                      </a:r>
                      <a:endParaRPr lang="en-US" sz="1200" b="1" i="0" u="none" strike="noStrike" dirty="0">
                        <a:solidFill>
                          <a:srgbClr val="000000"/>
                        </a:solidFill>
                        <a:latin typeface="Arial" pitchFamily="34" charset="0"/>
                        <a:cs typeface="Arial" pitchFamily="34" charset="0"/>
                      </a:endParaRP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9"/>
                  </a:ext>
                </a:extLst>
              </a:tr>
              <a:tr h="492877">
                <a:tc>
                  <a:txBody>
                    <a:bodyPr/>
                    <a:lstStyle/>
                    <a:p>
                      <a:pPr algn="ctr" fontAlgn="b"/>
                      <a:r>
                        <a:rPr lang="en-US" sz="1200" b="0" i="0" u="none" strike="noStrike" dirty="0">
                          <a:solidFill>
                            <a:srgbClr val="000000"/>
                          </a:solidFill>
                          <a:latin typeface="Arial" pitchFamily="34" charset="0"/>
                          <a:cs typeface="Arial" pitchFamily="34" charset="0"/>
                        </a:rPr>
                        <a:t>I have/someone in my household has an allergy to seafood and/or fish</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It is too firm and not flakey enough</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92877">
                <a:tc>
                  <a:txBody>
                    <a:bodyPr/>
                    <a:lstStyle/>
                    <a:p>
                      <a:pPr algn="ctr" fontAlgn="b"/>
                      <a:r>
                        <a:rPr lang="en-US" sz="1200" b="0" i="0" u="none" strike="noStrike" dirty="0">
                          <a:solidFill>
                            <a:srgbClr val="000000"/>
                          </a:solidFill>
                          <a:latin typeface="Arial" pitchFamily="34" charset="0"/>
                          <a:cs typeface="Arial" pitchFamily="34" charset="0"/>
                        </a:rPr>
                        <a:t>I have/someone in my household has celiac disease or a gluten sensitivity/allergy</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 I don’t typically</a:t>
                      </a:r>
                      <a:r>
                        <a:rPr lang="en-US" sz="1200" b="0" i="0" u="none" strike="noStrike" baseline="0" dirty="0">
                          <a:solidFill>
                            <a:srgbClr val="000000"/>
                          </a:solidFill>
                          <a:latin typeface="Arial" pitchFamily="34" charset="0"/>
                          <a:cs typeface="Arial" pitchFamily="34" charset="0"/>
                        </a:rPr>
                        <a:t> </a:t>
                      </a:r>
                      <a:r>
                        <a:rPr lang="en-US" sz="1200" b="0" i="0" u="none" strike="noStrike" dirty="0">
                          <a:solidFill>
                            <a:srgbClr val="000000"/>
                          </a:solidFill>
                          <a:latin typeface="Arial" pitchFamily="34" charset="0"/>
                          <a:cs typeface="Arial" pitchFamily="34" charset="0"/>
                        </a:rPr>
                        <a:t>order fish sandwiches at fast food restaurants</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92877">
                <a:tc>
                  <a:txBody>
                    <a:bodyPr/>
                    <a:lstStyle/>
                    <a:p>
                      <a:pPr algn="ctr" fontAlgn="b"/>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latin typeface="Arial" pitchFamily="34" charset="0"/>
                          <a:cs typeface="Arial" pitchFamily="34" charset="0"/>
                        </a:rPr>
                        <a:t>Most breaded or battered fish fillets and sandwiches </a:t>
                      </a:r>
                      <a:br>
                        <a:rPr lang="en-US" sz="1200" b="0" i="0" u="none" strike="noStrike" dirty="0">
                          <a:solidFill>
                            <a:srgbClr val="000000"/>
                          </a:solidFill>
                          <a:latin typeface="Arial" pitchFamily="34" charset="0"/>
                          <a:cs typeface="Arial" pitchFamily="34" charset="0"/>
                        </a:rPr>
                      </a:br>
                      <a:r>
                        <a:rPr lang="en-US" sz="1200" b="0" i="0" u="none" strike="noStrike" dirty="0">
                          <a:solidFill>
                            <a:srgbClr val="000000"/>
                          </a:solidFill>
                          <a:latin typeface="Arial" pitchFamily="34" charset="0"/>
                          <a:cs typeface="Arial" pitchFamily="34" charset="0"/>
                        </a:rPr>
                        <a:t>are made with Cod not with Wild Alaska Pollock</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46439">
                <a:tc>
                  <a:txBody>
                    <a:bodyPr/>
                    <a:lstStyle/>
                    <a:p>
                      <a:pPr algn="ctr" fontAlgn="b"/>
                      <a:endParaRPr lang="en-US" sz="1200" b="0" i="0" u="none" strike="noStrike" dirty="0">
                        <a:solidFill>
                          <a:srgbClr val="000000"/>
                        </a:solidFill>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 I only eat fish during Lent</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46439">
                <a:tc>
                  <a:txBody>
                    <a:bodyPr/>
                    <a:lstStyle/>
                    <a:p>
                      <a:pPr algn="ctr"/>
                      <a:endParaRPr lang="en-US" sz="1200" dirty="0">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018824"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Arial" pitchFamily="34" charset="0"/>
                          <a:cs typeface="Arial" pitchFamily="34" charset="0"/>
                        </a:rPr>
                        <a:t> I don’t like that Wild Alaska Pollock can come from China*</a:t>
                      </a:r>
                    </a:p>
                  </a:txBody>
                  <a:tcPr marL="0" marR="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C3C1B5"/>
                    </a:solidFill>
                  </a:tcPr>
                </a:tc>
                <a:extLst>
                  <a:ext uri="{0D108BD9-81ED-4DB2-BD59-A6C34878D82A}">
                    <a16:rowId xmlns:a16="http://schemas.microsoft.com/office/drawing/2014/main" val="10015"/>
                  </a:ext>
                </a:extLst>
              </a:tr>
            </a:tbl>
          </a:graphicData>
        </a:graphic>
      </p:graphicFrame>
      <p:sp>
        <p:nvSpPr>
          <p:cNvPr id="5" name="TextBox 4"/>
          <p:cNvSpPr txBox="1"/>
          <p:nvPr/>
        </p:nvSpPr>
        <p:spPr bwMode="gray">
          <a:xfrm>
            <a:off x="1897621" y="7124547"/>
            <a:ext cx="3785995" cy="230832"/>
          </a:xfrm>
          <a:prstGeom prst="rect">
            <a:avLst/>
          </a:prstGeom>
          <a:noFill/>
        </p:spPr>
        <p:txBody>
          <a:bodyPr wrap="square" rtlCol="0">
            <a:spAutoFit/>
          </a:bodyPr>
          <a:lstStyle/>
          <a:p>
            <a:r>
              <a:rPr lang="en-US" sz="900" dirty="0">
                <a:latin typeface="Arial" pitchFamily="34" charset="0"/>
                <a:cs typeface="Arial" pitchFamily="34" charset="0"/>
              </a:rPr>
              <a:t>* </a:t>
            </a:r>
            <a:r>
              <a:rPr lang="en-US" sz="900" u="sng" dirty="0">
                <a:latin typeface="Arial" pitchFamily="34" charset="0"/>
                <a:cs typeface="Arial" pitchFamily="34" charset="0"/>
              </a:rPr>
              <a:t>Longer-term</a:t>
            </a:r>
            <a:r>
              <a:rPr lang="en-US" sz="900" dirty="0">
                <a:latin typeface="Arial" pitchFamily="34" charset="0"/>
                <a:cs typeface="Arial" pitchFamily="34" charset="0"/>
              </a:rPr>
              <a:t> </a:t>
            </a:r>
            <a:r>
              <a:rPr lang="en-US" sz="900" i="1" dirty="0">
                <a:latin typeface="Arial" pitchFamily="34" charset="0"/>
                <a:cs typeface="Arial" pitchFamily="34" charset="0"/>
              </a:rPr>
              <a:t>potential</a:t>
            </a:r>
            <a:r>
              <a:rPr lang="en-US" sz="900" dirty="0">
                <a:latin typeface="Arial" pitchFamily="34" charset="0"/>
                <a:cs typeface="Arial" pitchFamily="34" charset="0"/>
              </a:rPr>
              <a:t> issue </a:t>
            </a:r>
            <a:r>
              <a:rPr lang="en-US" sz="900" i="1">
                <a:latin typeface="Arial" pitchFamily="34" charset="0"/>
                <a:cs typeface="Arial" pitchFamily="34" charset="0"/>
              </a:rPr>
              <a:t>if</a:t>
            </a:r>
            <a:r>
              <a:rPr lang="en-US" sz="900">
                <a:latin typeface="Arial" pitchFamily="34" charset="0"/>
                <a:cs typeface="Arial" pitchFamily="34" charset="0"/>
              </a:rPr>
              <a:t> goes viral.</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644910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p:nvPr>
        </p:nvSpPr>
        <p:spPr>
          <a:xfrm>
            <a:off x="429905" y="0"/>
            <a:ext cx="9144000" cy="1051560"/>
          </a:xfrm>
          <a:noFill/>
        </p:spPr>
        <p:txBody>
          <a:bodyPr/>
          <a:lstStyle/>
          <a:p>
            <a:r>
              <a:rPr lang="en-US" sz="2400" dirty="0"/>
              <a:t>Key Findings &amp; Implications </a:t>
            </a:r>
            <a:r>
              <a:rPr lang="en-US" sz="1600" dirty="0"/>
              <a:t>(Cont’d)</a:t>
            </a:r>
            <a:endParaRPr lang="en-US" sz="2400" dirty="0"/>
          </a:p>
        </p:txBody>
      </p:sp>
      <p:sp>
        <p:nvSpPr>
          <p:cNvPr id="4" name="Slide Number Placeholder 3"/>
          <p:cNvSpPr>
            <a:spLocks noGrp="1"/>
          </p:cNvSpPr>
          <p:nvPr>
            <p:ph type="sldNum" sz="quarter" idx="12"/>
          </p:nvPr>
        </p:nvSpPr>
        <p:spPr bwMode="gray"/>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45315111-7069-4786-91A8-96C54E96A951}"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Content Placeholder 1">
            <a:extLst>
              <a:ext uri="{FF2B5EF4-FFF2-40B4-BE49-F238E27FC236}">
                <a16:creationId xmlns:a16="http://schemas.microsoft.com/office/drawing/2014/main" id="{AA8AEB10-157D-27C5-5058-9FC489E56945}"/>
              </a:ext>
            </a:extLst>
          </p:cNvPr>
          <p:cNvSpPr>
            <a:spLocks noGrp="1"/>
          </p:cNvSpPr>
          <p:nvPr>
            <p:ph idx="1"/>
          </p:nvPr>
        </p:nvSpPr>
        <p:spPr>
          <a:xfrm>
            <a:off x="611444" y="1254941"/>
            <a:ext cx="8973989" cy="5129425"/>
          </a:xfrm>
        </p:spPr>
        <p:txBody>
          <a:bodyPr>
            <a:normAutofit fontScale="25000" lnSpcReduction="20000"/>
          </a:bodyPr>
          <a:lstStyle/>
          <a:p>
            <a:pPr marL="0" marR="0">
              <a:spcBef>
                <a:spcPts val="0"/>
              </a:spcBef>
              <a:spcAft>
                <a:spcPts val="0"/>
              </a:spcAft>
            </a:pPr>
            <a:r>
              <a:rPr lang="en-US" sz="8000" b="1" dirty="0"/>
              <a:t> </a:t>
            </a:r>
          </a:p>
          <a:p>
            <a:pPr marL="457200">
              <a:lnSpc>
                <a:spcPct val="120000"/>
              </a:lnSpc>
              <a:spcBef>
                <a:spcPts val="0"/>
              </a:spcBef>
              <a:spcAft>
                <a:spcPts val="1200"/>
              </a:spcAft>
            </a:pPr>
            <a:r>
              <a:rPr lang="en-US" sz="7200" b="1" dirty="0">
                <a:solidFill>
                  <a:srgbClr val="000000"/>
                </a:solidFill>
                <a:latin typeface="Arial"/>
              </a:rPr>
              <a:t>Actions:</a:t>
            </a:r>
            <a:br>
              <a:rPr lang="en-US" sz="7200" b="1" dirty="0">
                <a:solidFill>
                  <a:srgbClr val="000000"/>
                </a:solidFill>
                <a:latin typeface="Arial"/>
              </a:rPr>
            </a:br>
            <a:r>
              <a:rPr lang="en-US" sz="7200" b="1" i="1" dirty="0">
                <a:solidFill>
                  <a:srgbClr val="000000"/>
                </a:solidFill>
                <a:latin typeface="Arial"/>
              </a:rPr>
              <a:t>Innovate and promote beyond battered and breaded. To expand Wild Alaska Pollock purchasing, we need to shift the sales mix to be balanced between plain and battered &amp; breaded offerings. In the market today, Cod and Tilapia are most often sold as plain fillets, while WAP is primarily sold battered and breaded. </a:t>
            </a:r>
          </a:p>
          <a:p>
            <a:pPr marL="457200" marR="0">
              <a:lnSpc>
                <a:spcPct val="120000"/>
              </a:lnSpc>
              <a:spcBef>
                <a:spcPts val="0"/>
              </a:spcBef>
              <a:spcAft>
                <a:spcPts val="1200"/>
              </a:spcAft>
            </a:pPr>
            <a:r>
              <a:rPr lang="en-US" sz="7200" b="1" i="1" dirty="0">
                <a:solidFill>
                  <a:srgbClr val="000000"/>
                </a:solidFill>
                <a:latin typeface="Arial"/>
              </a:rPr>
              <a:t>Continue to work to achieve top billing status for Wild Alaska Pollock on all battered and breaded Fish products, comparable to other headliner white fish species. </a:t>
            </a:r>
          </a:p>
          <a:p>
            <a:pPr marL="457200">
              <a:lnSpc>
                <a:spcPct val="120000"/>
              </a:lnSpc>
              <a:spcBef>
                <a:spcPts val="0"/>
              </a:spcBef>
              <a:spcAft>
                <a:spcPts val="1200"/>
              </a:spcAft>
            </a:pPr>
            <a:r>
              <a:rPr lang="en-US" sz="7200" b="1" i="1" dirty="0">
                <a:solidFill>
                  <a:srgbClr val="000000"/>
                </a:solidFill>
                <a:latin typeface="Arial"/>
              </a:rPr>
              <a:t>Give Breaded &amp; Battered Wild Alaska Pollock Healthier Credentials: Embrace the Air Fryer trend!  Develop Air Fryer recipes, product cooking instructions and new products to appeal those seeking healthier breaded and battered options.</a:t>
            </a:r>
          </a:p>
          <a:p>
            <a:pPr marL="457200">
              <a:lnSpc>
                <a:spcPct val="120000"/>
              </a:lnSpc>
              <a:spcBef>
                <a:spcPts val="0"/>
              </a:spcBef>
              <a:spcAft>
                <a:spcPts val="1200"/>
              </a:spcAft>
            </a:pPr>
            <a:r>
              <a:rPr lang="en-US" sz="7200" b="1" i="1" dirty="0">
                <a:solidFill>
                  <a:srgbClr val="000000"/>
                </a:solidFill>
                <a:latin typeface="Arial"/>
              </a:rPr>
              <a:t> </a:t>
            </a:r>
          </a:p>
        </p:txBody>
      </p:sp>
      <p:sp>
        <p:nvSpPr>
          <p:cNvPr id="5" name="Rectangle 28"/>
          <p:cNvSpPr>
            <a:spLocks noChangeArrowheads="1"/>
          </p:cNvSpPr>
          <p:nvPr/>
        </p:nvSpPr>
        <p:spPr bwMode="auto">
          <a:xfrm>
            <a:off x="8797596" y="6936700"/>
            <a:ext cx="618887" cy="258532"/>
          </a:xfrm>
          <a:prstGeom prst="rect">
            <a:avLst/>
          </a:prstGeom>
          <a:noFill/>
          <a:ln w="25400" cap="sq">
            <a:noFill/>
            <a:miter lim="800000"/>
            <a:headEnd type="none" w="sm" len="sm"/>
            <a:tailEnd type="none" w="sm" len="sm"/>
          </a:ln>
        </p:spPr>
        <p:txBody>
          <a:bodyPr wrap="none" lIns="36576" tIns="36576" rIns="36576" bIns="36576" anchor="ctr" anchorCtr="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(Cont’d)</a:t>
            </a:r>
          </a:p>
        </p:txBody>
      </p:sp>
    </p:spTree>
    <p:extLst>
      <p:ext uri="{BB962C8B-B14F-4D97-AF65-F5344CB8AC3E}">
        <p14:creationId xmlns:p14="http://schemas.microsoft.com/office/powerpoint/2010/main" val="57689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
          <p:cNvSpPr>
            <a:spLocks noGrp="1"/>
          </p:cNvSpPr>
          <p:nvPr>
            <p:ph type="body" sz="quarter" idx="13"/>
          </p:nvPr>
        </p:nvSpPr>
        <p:spPr>
          <a:xfrm>
            <a:off x="429905" y="0"/>
            <a:ext cx="9144000" cy="1051560"/>
          </a:xfrm>
          <a:noFill/>
        </p:spPr>
        <p:txBody>
          <a:bodyPr/>
          <a:lstStyle/>
          <a:p>
            <a:r>
              <a:rPr lang="en-US" sz="2400" dirty="0"/>
              <a:t>Key Findings &amp; Implications </a:t>
            </a:r>
            <a:r>
              <a:rPr lang="en-US" sz="1600" dirty="0"/>
              <a:t>(Cont’d)</a:t>
            </a:r>
            <a:endParaRPr lang="en-US" sz="2400" dirty="0"/>
          </a:p>
        </p:txBody>
      </p:sp>
      <p:sp>
        <p:nvSpPr>
          <p:cNvPr id="4" name="Slide Number Placeholder 3"/>
          <p:cNvSpPr>
            <a:spLocks noGrp="1"/>
          </p:cNvSpPr>
          <p:nvPr>
            <p:ph type="sldNum" sz="quarter" idx="12"/>
          </p:nvPr>
        </p:nvSpPr>
        <p:spPr bwMode="gray"/>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45315111-7069-4786-91A8-96C54E96A951}"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448835CD-21ED-4430-DBAF-DDE5A9DC55AB}"/>
              </a:ext>
            </a:extLst>
          </p:cNvPr>
          <p:cNvSpPr>
            <a:spLocks noGrp="1"/>
          </p:cNvSpPr>
          <p:nvPr>
            <p:ph idx="1"/>
          </p:nvPr>
        </p:nvSpPr>
        <p:spPr>
          <a:xfrm>
            <a:off x="530347" y="1061691"/>
            <a:ext cx="8977077" cy="5130800"/>
          </a:xfrm>
        </p:spPr>
        <p:txBody>
          <a:bodyPr>
            <a:normAutofit fontScale="25000" lnSpcReduction="20000"/>
          </a:bodyPr>
          <a:lstStyle/>
          <a:p>
            <a:pPr marL="0" marR="0">
              <a:spcBef>
                <a:spcPts val="0"/>
              </a:spcBef>
              <a:spcAft>
                <a:spcPts val="0"/>
              </a:spcAft>
            </a:pPr>
            <a:r>
              <a:rPr lang="en-US" sz="8000" b="1" dirty="0"/>
              <a:t> </a:t>
            </a:r>
          </a:p>
          <a:p>
            <a:pPr marL="0" marR="0">
              <a:spcBef>
                <a:spcPts val="0"/>
              </a:spcBef>
              <a:spcAft>
                <a:spcPts val="0"/>
              </a:spcAft>
            </a:pPr>
            <a:r>
              <a:rPr lang="en-US" sz="8000" b="1" dirty="0"/>
              <a:t>All user groups have questions about Wild Alaska Pollock, from doubting its core attributes; wild, from Alaska and sustainable (current and lapsed users) to not knowing where to find it (in store and at restaurants) and not knowing how to prepare it (aware non-users).</a:t>
            </a:r>
          </a:p>
          <a:p>
            <a:pPr marL="0" marR="0">
              <a:spcBef>
                <a:spcPts val="0"/>
              </a:spcBef>
              <a:spcAft>
                <a:spcPts val="0"/>
              </a:spcAft>
            </a:pPr>
            <a:r>
              <a:rPr lang="en-US" sz="8000" b="1" dirty="0"/>
              <a:t> </a:t>
            </a:r>
          </a:p>
          <a:p>
            <a:pPr marL="457200" marR="0">
              <a:spcBef>
                <a:spcPts val="0"/>
              </a:spcBef>
              <a:spcAft>
                <a:spcPts val="0"/>
              </a:spcAft>
            </a:pPr>
            <a:r>
              <a:rPr lang="en-US" sz="7200" b="1" dirty="0">
                <a:solidFill>
                  <a:srgbClr val="000000"/>
                </a:solidFill>
                <a:latin typeface="Arial" pitchFamily="34" charset="0"/>
                <a:cs typeface="Arial" pitchFamily="34" charset="0"/>
              </a:rPr>
              <a:t>Actions:</a:t>
            </a:r>
          </a:p>
          <a:p>
            <a:pPr marL="457200" marR="0">
              <a:lnSpc>
                <a:spcPct val="120000"/>
              </a:lnSpc>
              <a:spcBef>
                <a:spcPts val="0"/>
              </a:spcBef>
              <a:spcAft>
                <a:spcPts val="1200"/>
              </a:spcAft>
              <a:defRPr/>
            </a:pPr>
            <a:r>
              <a:rPr lang="en-US" sz="7200" b="1" i="1" dirty="0">
                <a:solidFill>
                  <a:srgbClr val="000000"/>
                </a:solidFill>
                <a:latin typeface="Arial" pitchFamily="34" charset="0"/>
                <a:cs typeface="Arial" pitchFamily="34" charset="0"/>
              </a:rPr>
              <a:t>Bifurcate Wild Alaska Pollock messaging strategy to continue to drive awareness and knowledge (where to purchase and how to prepare) for those new to the specie and to build deeper understanding and appreciation for the specie for current/lapsed users (around its wild, from Alaska and sustainability credentials). </a:t>
            </a:r>
          </a:p>
          <a:p>
            <a:pPr marL="457200" marR="0">
              <a:lnSpc>
                <a:spcPct val="120000"/>
              </a:lnSpc>
              <a:spcBef>
                <a:spcPts val="0"/>
              </a:spcBef>
              <a:defRPr/>
            </a:pPr>
            <a:r>
              <a:rPr lang="en-US" sz="7200" b="1" i="1" dirty="0">
                <a:solidFill>
                  <a:srgbClr val="000000"/>
                </a:solidFill>
                <a:latin typeface="Arial" pitchFamily="34" charset="0"/>
                <a:cs typeface="Arial" pitchFamily="34" charset="0"/>
              </a:rPr>
              <a:t>Actively develop a program to menu Wild Alaska Pollock in chain restaurants, particularly those like many fast casuals, that focus on sustainability and wild resources. </a:t>
            </a:r>
          </a:p>
          <a:p>
            <a:pPr marL="0" marR="0">
              <a:spcBef>
                <a:spcPts val="0"/>
              </a:spcBef>
              <a:spcAft>
                <a:spcPts val="0"/>
              </a:spcAft>
            </a:pPr>
            <a:r>
              <a:rPr lang="en-US" sz="8000" b="1" dirty="0"/>
              <a:t> </a:t>
            </a:r>
          </a:p>
          <a:p>
            <a:pPr marL="0" marR="0">
              <a:spcBef>
                <a:spcPts val="0"/>
              </a:spcBef>
              <a:spcAft>
                <a:spcPts val="0"/>
              </a:spcAft>
            </a:pPr>
            <a:r>
              <a:rPr lang="en-US" sz="8000" b="1" dirty="0"/>
              <a:t>Current Users with children believe that their children prefer chicken nuggets over fish sticks, also potentially limiting purchase frequency.</a:t>
            </a:r>
          </a:p>
          <a:p>
            <a:pPr marL="0" marR="0">
              <a:spcBef>
                <a:spcPts val="0"/>
              </a:spcBef>
              <a:spcAft>
                <a:spcPts val="0"/>
              </a:spcAft>
            </a:pPr>
            <a:endParaRPr lang="en-US" sz="8000" b="1" dirty="0"/>
          </a:p>
          <a:p>
            <a:pPr marL="457200" marR="0">
              <a:spcBef>
                <a:spcPts val="0"/>
              </a:spcBef>
              <a:spcAft>
                <a:spcPts val="0"/>
              </a:spcAft>
            </a:pPr>
            <a:r>
              <a:rPr lang="en-US" sz="8000" b="1" dirty="0">
                <a:solidFill>
                  <a:srgbClr val="000000"/>
                </a:solidFill>
                <a:latin typeface="Arial" pitchFamily="34" charset="0"/>
                <a:cs typeface="Arial" pitchFamily="34" charset="0"/>
              </a:rPr>
              <a:t>Actions:</a:t>
            </a:r>
          </a:p>
          <a:p>
            <a:pPr marL="457200" marR="0">
              <a:lnSpc>
                <a:spcPct val="120000"/>
              </a:lnSpc>
              <a:spcBef>
                <a:spcPts val="0"/>
              </a:spcBef>
              <a:spcAft>
                <a:spcPts val="1200"/>
              </a:spcAft>
              <a:defRPr/>
            </a:pPr>
            <a:r>
              <a:rPr lang="en-US" sz="8000" b="1" i="1" dirty="0">
                <a:solidFill>
                  <a:srgbClr val="000000"/>
                </a:solidFill>
                <a:latin typeface="Arial" pitchFamily="34" charset="0"/>
                <a:cs typeface="Arial" pitchFamily="34" charset="0"/>
              </a:rPr>
              <a:t>Actively take on chicken nuggets, in a ‘</a:t>
            </a:r>
            <a:r>
              <a:rPr lang="en-US" sz="8000" b="1" i="1" dirty="0" err="1">
                <a:solidFill>
                  <a:srgbClr val="000000"/>
                </a:solidFill>
                <a:latin typeface="Arial" pitchFamily="34" charset="0"/>
                <a:cs typeface="Arial" pitchFamily="34" charset="0"/>
              </a:rPr>
              <a:t>pepsi</a:t>
            </a:r>
            <a:r>
              <a:rPr lang="en-US" sz="8000" b="1" i="1" dirty="0">
                <a:solidFill>
                  <a:srgbClr val="000000"/>
                </a:solidFill>
                <a:latin typeface="Arial" pitchFamily="34" charset="0"/>
                <a:cs typeface="Arial" pitchFamily="34" charset="0"/>
              </a:rPr>
              <a:t> challenge’ fashion. Develop a targeted campaign to convince mothers of fish sticks nutritional and taste advantage over chicken nuggets.   </a:t>
            </a:r>
          </a:p>
          <a:p>
            <a:pPr marL="0" marR="0">
              <a:spcBef>
                <a:spcPts val="0"/>
              </a:spcBef>
              <a:spcAft>
                <a:spcPts val="0"/>
              </a:spcAft>
            </a:pPr>
            <a:endParaRPr lang="en-US" sz="8000" b="1" dirty="0"/>
          </a:p>
          <a:p>
            <a:pPr marL="0" marR="0">
              <a:spcBef>
                <a:spcPts val="0"/>
              </a:spcBef>
              <a:spcAft>
                <a:spcPts val="0"/>
              </a:spcAft>
            </a:pPr>
            <a:endParaRPr lang="en-US" sz="8000" b="1" dirty="0"/>
          </a:p>
          <a:p>
            <a:pPr marL="0" marR="0">
              <a:spcBef>
                <a:spcPts val="0"/>
              </a:spcBef>
              <a:spcAft>
                <a:spcPts val="0"/>
              </a:spcAft>
            </a:pPr>
            <a:r>
              <a:rPr lang="en-US" sz="8000" b="1" dirty="0"/>
              <a:t>  </a:t>
            </a:r>
          </a:p>
        </p:txBody>
      </p:sp>
      <p:sp>
        <p:nvSpPr>
          <p:cNvPr id="6" name="Rectangle 28"/>
          <p:cNvSpPr>
            <a:spLocks noChangeArrowheads="1"/>
          </p:cNvSpPr>
          <p:nvPr/>
        </p:nvSpPr>
        <p:spPr bwMode="auto">
          <a:xfrm>
            <a:off x="9144000" y="6914272"/>
            <a:ext cx="651510" cy="258532"/>
          </a:xfrm>
          <a:prstGeom prst="rect">
            <a:avLst/>
          </a:prstGeom>
          <a:noFill/>
          <a:ln w="25400" cap="sq">
            <a:noFill/>
            <a:miter lim="800000"/>
            <a:headEnd type="none" w="sm" len="sm"/>
            <a:tailEnd type="none" w="sm" len="sm"/>
          </a:ln>
        </p:spPr>
        <p:txBody>
          <a:bodyPr wrap="square" lIns="36576" tIns="36576" rIns="36576" bIns="36576" anchor="ctr" anchorCtr="0">
            <a:spAutoFit/>
          </a:body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(Cont’d)</a:t>
            </a:r>
          </a:p>
        </p:txBody>
      </p:sp>
    </p:spTree>
    <p:extLst>
      <p:ext uri="{BB962C8B-B14F-4D97-AF65-F5344CB8AC3E}">
        <p14:creationId xmlns:p14="http://schemas.microsoft.com/office/powerpoint/2010/main" val="25419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BC10C-8592-E00D-0BD5-9D7F669058E9}"/>
              </a:ext>
            </a:extLst>
          </p:cNvPr>
          <p:cNvSpPr>
            <a:spLocks noGrp="1"/>
          </p:cNvSpPr>
          <p:nvPr>
            <p:ph type="sldNum" sz="quarter" idx="12"/>
          </p:nvPr>
        </p:nvSpPr>
        <p:spPr/>
        <p:txBody>
          <a:bodyPr/>
          <a:lstStyle/>
          <a:p>
            <a:pPr marL="0" marR="0" lvl="0" indent="0" algn="r" defTabSz="1018824" rtl="0" eaLnBrk="1" fontAlgn="auto" latinLnBrk="0" hangingPunct="1">
              <a:lnSpc>
                <a:spcPct val="100000"/>
              </a:lnSpc>
              <a:spcBef>
                <a:spcPts val="0"/>
              </a:spcBef>
              <a:spcAft>
                <a:spcPts val="0"/>
              </a:spcAft>
              <a:buClrTx/>
              <a:buSzTx/>
              <a:buFontTx/>
              <a:buNone/>
              <a:tabLst/>
              <a:defRPr/>
            </a:pPr>
            <a:fld id="{45315111-7069-4786-91A8-96C54E96A951}" type="slidenum">
              <a:rPr kumimoji="0" lang="en-US"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Content Placeholder 1">
            <a:extLst>
              <a:ext uri="{FF2B5EF4-FFF2-40B4-BE49-F238E27FC236}">
                <a16:creationId xmlns:a16="http://schemas.microsoft.com/office/drawing/2014/main" id="{447D3BF3-4F05-8359-B017-9A689AE2FBA3}"/>
              </a:ext>
            </a:extLst>
          </p:cNvPr>
          <p:cNvSpPr txBox="1">
            <a:spLocks/>
          </p:cNvSpPr>
          <p:nvPr/>
        </p:nvSpPr>
        <p:spPr>
          <a:xfrm>
            <a:off x="589340" y="1492411"/>
            <a:ext cx="9043391" cy="5775492"/>
          </a:xfrm>
          <a:prstGeom prst="rect">
            <a:avLst/>
          </a:prstGeom>
        </p:spPr>
        <p:txBody>
          <a:bodyPr vert="horz" lIns="0" tIns="0" rIns="0" bIns="0" rtlCol="0">
            <a:normAutofit fontScale="25000" lnSpcReduction="20000"/>
          </a:bodyPr>
          <a:lstStyle>
            <a:lvl1pPr marL="0" indent="0" algn="l" defTabSz="1018824" rtl="0" eaLnBrk="1" latinLnBrk="0" hangingPunct="1">
              <a:spcBef>
                <a:spcPts val="600"/>
              </a:spcBef>
              <a:spcAft>
                <a:spcPts val="600"/>
              </a:spcAft>
              <a:buFont typeface="Arial" pitchFamily="34" charset="0"/>
              <a:buNone/>
              <a:defRPr sz="2000" kern="1200">
                <a:solidFill>
                  <a:schemeClr val="accent2"/>
                </a:solidFill>
                <a:latin typeface="+mn-lt"/>
                <a:ea typeface="+mn-ea"/>
                <a:cs typeface="+mn-cs"/>
              </a:defRPr>
            </a:lvl1pPr>
            <a:lvl2pPr marL="233363" indent="-233363" algn="l" defTabSz="1018824" rtl="0" eaLnBrk="1" latinLnBrk="0" hangingPunct="1">
              <a:spcBef>
                <a:spcPts val="600"/>
              </a:spcBef>
              <a:spcAft>
                <a:spcPts val="300"/>
              </a:spcAft>
              <a:buClr>
                <a:schemeClr val="accent2"/>
              </a:buClr>
              <a:buFont typeface="Wingdings" panose="05000000000000000000" pitchFamily="2" charset="2"/>
              <a:buChar char="l"/>
              <a:defRPr sz="2000" kern="1200">
                <a:solidFill>
                  <a:schemeClr val="accent1"/>
                </a:solidFill>
                <a:latin typeface="+mn-lt"/>
                <a:ea typeface="+mn-ea"/>
                <a:cs typeface="+mn-cs"/>
              </a:defRPr>
            </a:lvl2pPr>
            <a:lvl3pPr marL="401638" indent="-168275" algn="l" defTabSz="1018824" rtl="0" eaLnBrk="1" latinLnBrk="0" hangingPunct="1">
              <a:spcBef>
                <a:spcPts val="600"/>
              </a:spcBef>
              <a:spcAft>
                <a:spcPts val="300"/>
              </a:spcAft>
              <a:buClr>
                <a:schemeClr val="accent2"/>
              </a:buClr>
              <a:buFont typeface="Symbol" panose="05050102010706020507" pitchFamily="18" charset="2"/>
              <a:buChar char=""/>
              <a:defRPr sz="1800" kern="1200">
                <a:solidFill>
                  <a:schemeClr val="accent1"/>
                </a:solidFill>
                <a:latin typeface="+mn-lt"/>
                <a:ea typeface="+mn-ea"/>
                <a:cs typeface="+mn-cs"/>
              </a:defRPr>
            </a:lvl3pPr>
            <a:lvl4pPr marL="625475" indent="-198438" algn="l" defTabSz="1018824" rtl="0" eaLnBrk="1" latinLnBrk="0" hangingPunct="1">
              <a:spcBef>
                <a:spcPts val="600"/>
              </a:spcBef>
              <a:spcAft>
                <a:spcPts val="300"/>
              </a:spcAft>
              <a:buClr>
                <a:schemeClr val="accent2"/>
              </a:buClr>
              <a:buFont typeface="Arial" pitchFamily="34" charset="0"/>
              <a:buChar char="•"/>
              <a:defRPr sz="1600" kern="1200" baseline="0">
                <a:solidFill>
                  <a:schemeClr val="accent1"/>
                </a:solidFill>
                <a:latin typeface="+mn-lt"/>
                <a:ea typeface="+mn-ea"/>
                <a:cs typeface="+mn-cs"/>
              </a:defRPr>
            </a:lvl4pPr>
            <a:lvl5pPr marL="801688" indent="-200025" algn="l" defTabSz="1018824" rtl="0" eaLnBrk="1" latinLnBrk="0" hangingPunct="1">
              <a:spcBef>
                <a:spcPts val="600"/>
              </a:spcBef>
              <a:spcAft>
                <a:spcPts val="300"/>
              </a:spcAft>
              <a:buClr>
                <a:schemeClr val="accent2"/>
              </a:buClr>
              <a:buFont typeface="Arial" pitchFamily="34" charset="0"/>
              <a:buChar char="•"/>
              <a:defRPr sz="1400" kern="1200">
                <a:solidFill>
                  <a:schemeClr val="accent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 typeface="Arial" pitchFamily="34" charset="0"/>
              <a:buNone/>
              <a:tabLst/>
              <a:defRPr/>
            </a:pPr>
            <a:r>
              <a:rPr kumimoji="0" lang="en-US" sz="8000" b="1" i="0" u="none" strike="noStrike" kern="1200" cap="none" spc="0" normalizeH="0" baseline="0" noProof="0" dirty="0">
                <a:ln>
                  <a:noFill/>
                </a:ln>
                <a:solidFill>
                  <a:srgbClr val="4BB3D2"/>
                </a:solidFill>
                <a:effectLst/>
                <a:uLnTx/>
                <a:uFillTx/>
                <a:latin typeface="Arial"/>
                <a:ea typeface="+mn-ea"/>
                <a:cs typeface="+mn-cs"/>
              </a:rPr>
              <a:t>   </a:t>
            </a:r>
          </a:p>
          <a:p>
            <a:pPr marL="0" marR="0" lvl="0" indent="0" algn="l" defTabSz="1018824" rtl="0" eaLnBrk="1" fontAlgn="auto" latinLnBrk="0" hangingPunct="1">
              <a:lnSpc>
                <a:spcPct val="100000"/>
              </a:lnSpc>
              <a:spcBef>
                <a:spcPts val="0"/>
              </a:spcBef>
              <a:spcAft>
                <a:spcPts val="0"/>
              </a:spcAft>
              <a:buClrTx/>
              <a:buSzTx/>
              <a:buFont typeface="Arial" pitchFamily="34" charset="0"/>
              <a:buNone/>
              <a:tabLst/>
              <a:defRPr/>
            </a:pPr>
            <a:r>
              <a:rPr kumimoji="0" lang="en-US" sz="8000" b="1" i="0" u="none" strike="noStrike" kern="1200" cap="none" spc="0" normalizeH="0" baseline="0" noProof="0" dirty="0">
                <a:ln>
                  <a:noFill/>
                </a:ln>
                <a:solidFill>
                  <a:srgbClr val="4BB3D2"/>
                </a:solidFill>
                <a:effectLst/>
                <a:uLnTx/>
                <a:uFillTx/>
                <a:latin typeface="Arial"/>
                <a:ea typeface="+mn-ea"/>
                <a:cs typeface="+mn-cs"/>
              </a:rPr>
              <a:t>In this research we included ‘crisis’ issues, those issues while having an element of truth, can be distorted in the media and become viral with potentially negative consequences. These attributes are: </a:t>
            </a:r>
          </a:p>
          <a:p>
            <a:pPr marL="569913" marR="0" lvl="1" indent="-225425" algn="l" defTabSz="1018824" rtl="0" eaLnBrk="1" fontAlgn="auto" latinLnBrk="0" hangingPunct="1">
              <a:lnSpc>
                <a:spcPct val="150000"/>
              </a:lnSpc>
              <a:spcBef>
                <a:spcPts val="0"/>
              </a:spcBef>
              <a:spcAft>
                <a:spcPts val="0"/>
              </a:spcAft>
              <a:buClr>
                <a:srgbClr val="4BB3D2"/>
              </a:buClr>
              <a:buSzTx/>
              <a:buFont typeface="Wingdings" pitchFamily="2" charset="2"/>
              <a:buChar char="ü"/>
              <a:tabLst/>
              <a:defRPr/>
            </a:pPr>
            <a:r>
              <a:rPr kumimoji="0" lang="en-US" sz="7200" b="0" i="0" u="none" strike="noStrike" kern="1200" cap="none" spc="0" normalizeH="0" baseline="0" noProof="0" dirty="0">
                <a:ln>
                  <a:noFill/>
                </a:ln>
                <a:solidFill>
                  <a:srgbClr val="3E3E3D"/>
                </a:solidFill>
                <a:effectLst/>
                <a:uLnTx/>
                <a:uFillTx/>
                <a:latin typeface="Arial"/>
                <a:ea typeface="+mn-ea"/>
                <a:cs typeface="+mn-cs"/>
              </a:rPr>
              <a:t>Wild caught fish often has high mercury levels.</a:t>
            </a:r>
          </a:p>
          <a:p>
            <a:pPr marL="569913" marR="0" lvl="1" indent="-225425" algn="l" defTabSz="1018824" rtl="0" eaLnBrk="1" fontAlgn="auto" latinLnBrk="0" hangingPunct="1">
              <a:lnSpc>
                <a:spcPct val="150000"/>
              </a:lnSpc>
              <a:spcBef>
                <a:spcPts val="0"/>
              </a:spcBef>
              <a:spcAft>
                <a:spcPts val="0"/>
              </a:spcAft>
              <a:buClr>
                <a:srgbClr val="4BB3D2"/>
              </a:buClr>
              <a:buSzTx/>
              <a:buFont typeface="Wingdings" pitchFamily="2" charset="2"/>
              <a:buChar char="ü"/>
              <a:tabLst/>
              <a:defRPr/>
            </a:pPr>
            <a:r>
              <a:rPr kumimoji="0" lang="en-US" sz="7200" b="0" i="0" u="none" strike="noStrike" kern="1200" cap="none" spc="0" normalizeH="0" baseline="0" noProof="0" dirty="0">
                <a:ln>
                  <a:noFill/>
                </a:ln>
                <a:solidFill>
                  <a:srgbClr val="3E3E3D"/>
                </a:solidFill>
                <a:effectLst/>
                <a:uLnTx/>
                <a:uFillTx/>
                <a:latin typeface="Arial"/>
                <a:ea typeface="+mn-ea"/>
                <a:cs typeface="+mn-cs"/>
              </a:rPr>
              <a:t>Frozen fish may contain artificial or chemical preservatives and/or additives</a:t>
            </a:r>
          </a:p>
          <a:p>
            <a:pPr marL="569913" marR="0" lvl="1" indent="-225425" algn="l" defTabSz="1018824" rtl="0" eaLnBrk="1" fontAlgn="auto" latinLnBrk="0" hangingPunct="1">
              <a:lnSpc>
                <a:spcPct val="150000"/>
              </a:lnSpc>
              <a:spcBef>
                <a:spcPts val="0"/>
              </a:spcBef>
              <a:spcAft>
                <a:spcPts val="0"/>
              </a:spcAft>
              <a:buClr>
                <a:srgbClr val="4BB3D2"/>
              </a:buClr>
              <a:buSzTx/>
              <a:buFont typeface="Wingdings" pitchFamily="2" charset="2"/>
              <a:buChar char="ü"/>
              <a:tabLst/>
              <a:defRPr/>
            </a:pPr>
            <a:r>
              <a:rPr kumimoji="0" lang="en-US" sz="7200" b="0" i="0" u="none" strike="noStrike" kern="1200" cap="none" spc="0" normalizeH="0" baseline="0" noProof="0" dirty="0">
                <a:ln>
                  <a:noFill/>
                </a:ln>
                <a:solidFill>
                  <a:srgbClr val="3E3E3D"/>
                </a:solidFill>
                <a:effectLst/>
                <a:uLnTx/>
                <a:uFillTx/>
                <a:latin typeface="Arial"/>
                <a:ea typeface="+mn-ea"/>
                <a:cs typeface="+mn-cs"/>
              </a:rPr>
              <a:t>Concerned that commercial fishing leads to over fishing, unwanted </a:t>
            </a:r>
            <a:r>
              <a:rPr kumimoji="0" lang="en-US" sz="7200" b="0" i="0" u="none" strike="noStrike" kern="1200" cap="none" spc="0" normalizeH="0" baseline="0" noProof="0" dirty="0" err="1">
                <a:ln>
                  <a:noFill/>
                </a:ln>
                <a:solidFill>
                  <a:srgbClr val="3E3E3D"/>
                </a:solidFill>
                <a:effectLst/>
                <a:uLnTx/>
                <a:uFillTx/>
                <a:latin typeface="Arial"/>
                <a:ea typeface="+mn-ea"/>
                <a:cs typeface="+mn-cs"/>
              </a:rPr>
              <a:t>bycatch</a:t>
            </a:r>
            <a:r>
              <a:rPr kumimoji="0" lang="en-US" sz="7200" b="0" i="0" u="none" strike="noStrike" kern="1200" cap="none" spc="0" normalizeH="0" baseline="0" noProof="0" dirty="0">
                <a:ln>
                  <a:noFill/>
                </a:ln>
                <a:solidFill>
                  <a:srgbClr val="3E3E3D"/>
                </a:solidFill>
                <a:effectLst/>
                <a:uLnTx/>
                <a:uFillTx/>
                <a:latin typeface="Arial"/>
                <a:ea typeface="+mn-ea"/>
                <a:cs typeface="+mn-cs"/>
              </a:rPr>
              <a:t> and</a:t>
            </a:r>
            <a:br>
              <a:rPr kumimoji="0" lang="en-US" sz="7200" b="0" i="0" u="none" strike="noStrike" kern="1200" cap="none" spc="0" normalizeH="0" baseline="0" noProof="0" dirty="0">
                <a:ln>
                  <a:noFill/>
                </a:ln>
                <a:solidFill>
                  <a:srgbClr val="3E3E3D"/>
                </a:solidFill>
                <a:effectLst/>
                <a:uLnTx/>
                <a:uFillTx/>
                <a:latin typeface="Arial"/>
                <a:ea typeface="+mn-ea"/>
                <a:cs typeface="+mn-cs"/>
              </a:rPr>
            </a:br>
            <a:r>
              <a:rPr kumimoji="0" lang="en-US" sz="7200" b="0" i="0" u="none" strike="noStrike" kern="1200" cap="none" spc="0" normalizeH="0" baseline="0" noProof="0" dirty="0">
                <a:ln>
                  <a:noFill/>
                </a:ln>
                <a:solidFill>
                  <a:srgbClr val="3E3E3D"/>
                </a:solidFill>
                <a:effectLst/>
                <a:uLnTx/>
                <a:uFillTx/>
                <a:latin typeface="Arial"/>
                <a:ea typeface="+mn-ea"/>
                <a:cs typeface="+mn-cs"/>
              </a:rPr>
              <a:t>  habitat damage</a:t>
            </a:r>
          </a:p>
          <a:p>
            <a:pPr marL="569913" marR="0" lvl="1" indent="-225425" algn="l" defTabSz="1018824" rtl="0" eaLnBrk="1" fontAlgn="auto" latinLnBrk="0" hangingPunct="1">
              <a:lnSpc>
                <a:spcPct val="150000"/>
              </a:lnSpc>
              <a:spcBef>
                <a:spcPts val="0"/>
              </a:spcBef>
              <a:spcAft>
                <a:spcPts val="0"/>
              </a:spcAft>
              <a:buClr>
                <a:srgbClr val="4BB3D2"/>
              </a:buClr>
              <a:buSzTx/>
              <a:buFont typeface="Wingdings" pitchFamily="2" charset="2"/>
              <a:buChar char="ü"/>
              <a:tabLst/>
              <a:defRPr/>
            </a:pPr>
            <a:r>
              <a:rPr kumimoji="0" lang="en-US" sz="7200" b="0" i="0" u="none" strike="noStrike" kern="1200" cap="none" spc="0" normalizeH="0" baseline="0" noProof="0" dirty="0">
                <a:ln>
                  <a:noFill/>
                </a:ln>
                <a:solidFill>
                  <a:srgbClr val="3E3E3D"/>
                </a:solidFill>
                <a:effectLst/>
                <a:uLnTx/>
                <a:uFillTx/>
                <a:latin typeface="Arial"/>
                <a:ea typeface="+mn-ea"/>
                <a:cs typeface="+mn-cs"/>
              </a:rPr>
              <a:t>I don’t like that Wild Alaska Pollock can come from China</a:t>
            </a:r>
          </a:p>
          <a:p>
            <a:pPr marL="0" marR="0" lvl="0" indent="0" algn="l" defTabSz="1018824" rtl="0" eaLnBrk="1" fontAlgn="auto" latinLnBrk="0" hangingPunct="1">
              <a:lnSpc>
                <a:spcPct val="100000"/>
              </a:lnSpc>
              <a:spcBef>
                <a:spcPts val="0"/>
              </a:spcBef>
              <a:spcAft>
                <a:spcPts val="0"/>
              </a:spcAft>
              <a:buClrTx/>
              <a:buSzTx/>
              <a:buFont typeface="Arial" pitchFamily="34" charset="0"/>
              <a:buNone/>
              <a:tabLst/>
              <a:defRPr/>
            </a:pPr>
            <a:r>
              <a:rPr kumimoji="0" lang="en-US" sz="8000" b="1" i="0" u="none" strike="noStrike" kern="1200" cap="none" spc="0" normalizeH="0" baseline="0" noProof="0" dirty="0">
                <a:ln>
                  <a:noFill/>
                </a:ln>
                <a:solidFill>
                  <a:srgbClr val="4BB3D2"/>
                </a:solidFill>
                <a:effectLst/>
                <a:uLnTx/>
                <a:uFillTx/>
                <a:latin typeface="Arial"/>
                <a:ea typeface="+mn-ea"/>
                <a:cs typeface="+mn-cs"/>
              </a:rPr>
              <a:t> </a:t>
            </a:r>
          </a:p>
          <a:p>
            <a:pPr marL="0" marR="0" lvl="0" indent="0" algn="l" defTabSz="1018824" rtl="0" eaLnBrk="1" fontAlgn="auto" latinLnBrk="0" hangingPunct="1">
              <a:lnSpc>
                <a:spcPct val="100000"/>
              </a:lnSpc>
              <a:spcBef>
                <a:spcPts val="0"/>
              </a:spcBef>
              <a:spcAft>
                <a:spcPts val="0"/>
              </a:spcAft>
              <a:buClrTx/>
              <a:buSzTx/>
              <a:buFont typeface="Arial" pitchFamily="34" charset="0"/>
              <a:buNone/>
              <a:tabLst/>
              <a:defRPr/>
            </a:pPr>
            <a:r>
              <a:rPr kumimoji="0" lang="en-US" sz="8000" b="1" i="0" u="none" strike="noStrike" kern="1200" cap="none" spc="0" normalizeH="0" baseline="0" noProof="0" dirty="0">
                <a:ln>
                  <a:noFill/>
                </a:ln>
                <a:solidFill>
                  <a:srgbClr val="4BB3D2"/>
                </a:solidFill>
                <a:effectLst/>
                <a:uLnTx/>
                <a:uFillTx/>
                <a:latin typeface="Arial"/>
                <a:ea typeface="+mn-ea"/>
                <a:cs typeface="+mn-cs"/>
              </a:rPr>
              <a:t>By including these issues in the study, we educated consumers on these topics, causing them to receive high problem scores. These results foretell the negative impact to Wild Alaska Pollock if any of these issues became viral in the future.</a:t>
            </a:r>
          </a:p>
          <a:p>
            <a:pPr marL="0" marR="0" lvl="0" indent="0" algn="l" defTabSz="1018824" rtl="0" eaLnBrk="1" fontAlgn="auto" latinLnBrk="0" hangingPunct="1">
              <a:lnSpc>
                <a:spcPct val="100000"/>
              </a:lnSpc>
              <a:spcBef>
                <a:spcPts val="0"/>
              </a:spcBef>
              <a:spcAft>
                <a:spcPts val="0"/>
              </a:spcAft>
              <a:buClrTx/>
              <a:buSzTx/>
              <a:buFont typeface="Arial" pitchFamily="34" charset="0"/>
              <a:buNone/>
              <a:tabLst/>
              <a:defRPr/>
            </a:pPr>
            <a:r>
              <a:rPr kumimoji="0" lang="en-US" sz="8000" b="1" i="0" u="none" strike="noStrike" kern="1200" cap="none" spc="0" normalizeH="0" baseline="0" noProof="0" dirty="0">
                <a:ln>
                  <a:noFill/>
                </a:ln>
                <a:solidFill>
                  <a:srgbClr val="4BB3D2"/>
                </a:solidFill>
                <a:effectLst/>
                <a:uLnTx/>
                <a:uFillTx/>
                <a:latin typeface="Arial"/>
                <a:ea typeface="+mn-ea"/>
                <a:cs typeface="+mn-cs"/>
              </a:rPr>
              <a:t> </a:t>
            </a:r>
          </a:p>
          <a:p>
            <a:pPr lvl="2" indent="0">
              <a:lnSpc>
                <a:spcPct val="120000"/>
              </a:lnSpc>
              <a:spcBef>
                <a:spcPts val="0"/>
              </a:spcBef>
              <a:spcAft>
                <a:spcPts val="1200"/>
              </a:spcAft>
              <a:buClrTx/>
              <a:buNone/>
              <a:defRPr/>
            </a:pPr>
            <a:r>
              <a:rPr lang="en-US" sz="7000" b="1" dirty="0">
                <a:solidFill>
                  <a:srgbClr val="000000"/>
                </a:solidFill>
                <a:latin typeface="Arial"/>
              </a:rPr>
              <a:t>Action:</a:t>
            </a:r>
            <a:br>
              <a:rPr kumimoji="0" lang="en-US" sz="70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sz="70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Create a strategy and communication action plan for the most probable issues, using GAPP’s crisis management team and protocol to be </a:t>
            </a:r>
            <a:r>
              <a:rPr lang="en-US" sz="7000" b="1" i="1" dirty="0">
                <a:solidFill>
                  <a:srgbClr val="000000"/>
                </a:solidFill>
                <a:latin typeface="Arial" pitchFamily="34" charset="0"/>
                <a:cs typeface="Arial" pitchFamily="34" charset="0"/>
              </a:rPr>
              <a:t>able to </a:t>
            </a:r>
            <a:r>
              <a:rPr kumimoji="0" lang="en-US" sz="70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address these issues in real time. </a:t>
            </a:r>
          </a:p>
          <a:p>
            <a:pPr marL="0" marR="0" lvl="0" indent="0" algn="l" defTabSz="1018824" rtl="0" eaLnBrk="1" fontAlgn="auto" latinLnBrk="0" hangingPunct="1">
              <a:lnSpc>
                <a:spcPct val="120000"/>
              </a:lnSpc>
              <a:spcBef>
                <a:spcPts val="600"/>
              </a:spcBef>
              <a:spcAft>
                <a:spcPts val="1200"/>
              </a:spcAft>
              <a:buClrTx/>
              <a:buSzTx/>
              <a:buFont typeface="Arial" pitchFamily="34" charset="0"/>
              <a:buNone/>
              <a:tabLst/>
              <a:defRPr/>
            </a:pPr>
            <a:endParaRPr kumimoji="0" lang="en-US" sz="72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Text Placeholder 16"/>
          <p:cNvSpPr>
            <a:spLocks noGrp="1"/>
          </p:cNvSpPr>
          <p:nvPr>
            <p:ph type="body" sz="quarter" idx="13"/>
          </p:nvPr>
        </p:nvSpPr>
        <p:spPr>
          <a:xfrm>
            <a:off x="429905" y="0"/>
            <a:ext cx="9144000" cy="1051560"/>
          </a:xfrm>
          <a:noFill/>
        </p:spPr>
        <p:txBody>
          <a:bodyPr/>
          <a:lstStyle/>
          <a:p>
            <a:r>
              <a:rPr lang="en-US" sz="2400" dirty="0"/>
              <a:t>Key Findings &amp; Implications </a:t>
            </a:r>
            <a:r>
              <a:rPr lang="en-US" sz="1600" dirty="0"/>
              <a:t>(Cont’d)</a:t>
            </a:r>
            <a:endParaRPr lang="en-US" sz="2400" dirty="0"/>
          </a:p>
        </p:txBody>
      </p:sp>
    </p:spTree>
    <p:extLst>
      <p:ext uri="{BB962C8B-B14F-4D97-AF65-F5344CB8AC3E}">
        <p14:creationId xmlns:p14="http://schemas.microsoft.com/office/powerpoint/2010/main" val="73345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bwMode="gray"/>
        <p:txBody>
          <a:bodyPr/>
          <a:lstStyle/>
          <a:p>
            <a:fld id="{45315111-7069-4786-91A8-96C54E96A951}" type="slidenum">
              <a:rPr lang="en-US" smtClean="0"/>
              <a:pPr/>
              <a:t>7</a:t>
            </a:fld>
            <a:endParaRPr lang="en-US" dirty="0"/>
          </a:p>
        </p:txBody>
      </p:sp>
      <p:sp>
        <p:nvSpPr>
          <p:cNvPr id="5" name="Title 4"/>
          <p:cNvSpPr txBox="1">
            <a:spLocks/>
          </p:cNvSpPr>
          <p:nvPr/>
        </p:nvSpPr>
        <p:spPr>
          <a:xfrm>
            <a:off x="2484243" y="3719671"/>
            <a:ext cx="4871905" cy="861774"/>
          </a:xfrm>
          <a:prstGeom prst="rect">
            <a:avLst/>
          </a:prstGeom>
          <a:solidFill>
            <a:schemeClr val="accent2"/>
          </a:solidFill>
          <a:ln w="127000">
            <a:solidFill>
              <a:schemeClr val="accent2"/>
            </a:solidFill>
          </a:ln>
        </p:spPr>
        <p:txBody>
          <a:bodyPr vert="horz" wrap="square" lIns="45720" tIns="182880" rIns="45720" bIns="182880" numCol="1" anchor="ctr" anchorCtr="1" compatLnSpc="1">
            <a:prstTxWarp prst="textNoShape">
              <a:avLst/>
            </a:prstTxWarp>
            <a:spAutoFit/>
          </a:bodyPr>
          <a:lstStyle/>
          <a:p>
            <a:pPr lvl="0" algn="ctr">
              <a:spcBef>
                <a:spcPct val="0"/>
              </a:spcBef>
            </a:pPr>
            <a:r>
              <a:rPr lang="en-US" sz="3200" b="1" dirty="0">
                <a:solidFill>
                  <a:schemeClr val="bg1"/>
                </a:solidFill>
                <a:latin typeface="Arial" panose="020B0604020202020204" pitchFamily="34" charset="0"/>
                <a:ea typeface="ＭＳ Ｐゴシック" pitchFamily="34" charset="-128"/>
                <a:cs typeface="+mj-cs"/>
              </a:rPr>
              <a:t>Problem Identification</a:t>
            </a:r>
          </a:p>
        </p:txBody>
      </p:sp>
    </p:spTree>
    <p:extLst>
      <p:ext uri="{BB962C8B-B14F-4D97-AF65-F5344CB8AC3E}">
        <p14:creationId xmlns:p14="http://schemas.microsoft.com/office/powerpoint/2010/main" val="231484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 Placeholder 16"/>
          <p:cNvSpPr>
            <a:spLocks noGrp="1"/>
          </p:cNvSpPr>
          <p:nvPr>
            <p:ph type="body" sz="quarter" idx="13"/>
          </p:nvPr>
        </p:nvSpPr>
        <p:spPr bwMode="gray">
          <a:xfrm>
            <a:off x="429905" y="0"/>
            <a:ext cx="9144000" cy="1051560"/>
          </a:xfrm>
          <a:noFill/>
        </p:spPr>
        <p:txBody>
          <a:bodyPr/>
          <a:lstStyle/>
          <a:p>
            <a:r>
              <a:rPr lang="en-US" sz="2400" dirty="0">
                <a:latin typeface="Arial" pitchFamily="34" charset="0"/>
                <a:cs typeface="Arial" pitchFamily="34" charset="0"/>
              </a:rPr>
              <a:t>Analytic Approach</a:t>
            </a:r>
            <a:endParaRPr lang="en-US" sz="1500" dirty="0">
              <a:latin typeface="Arial" pitchFamily="34" charset="0"/>
              <a:cs typeface="Arial" pitchFamily="34" charset="0"/>
            </a:endParaRPr>
          </a:p>
        </p:txBody>
      </p:sp>
      <p:sp>
        <p:nvSpPr>
          <p:cNvPr id="59" name="Slide Number Placeholder 2"/>
          <p:cNvSpPr>
            <a:spLocks noGrp="1"/>
          </p:cNvSpPr>
          <p:nvPr>
            <p:ph type="sldNum" sz="quarter" idx="12"/>
          </p:nvPr>
        </p:nvSpPr>
        <p:spPr bwMode="gray">
          <a:xfrm>
            <a:off x="9413648" y="7442179"/>
            <a:ext cx="187552" cy="236104"/>
          </a:xfrm>
        </p:spPr>
        <p:txBody>
          <a:bodyPr/>
          <a:lstStyle/>
          <a:p>
            <a:fld id="{45315111-7069-4786-91A8-96C54E96A951}" type="slidenum">
              <a:rPr lang="en-US" smtClean="0">
                <a:solidFill>
                  <a:srgbClr val="FFFFFF"/>
                </a:solidFill>
              </a:rPr>
              <a:pPr/>
              <a:t>8</a:t>
            </a:fld>
            <a:endParaRPr lang="en-US" dirty="0">
              <a:solidFill>
                <a:srgbClr val="FFFFFF"/>
              </a:solidFill>
            </a:endParaRPr>
          </a:p>
        </p:txBody>
      </p:sp>
      <p:sp>
        <p:nvSpPr>
          <p:cNvPr id="64" name="Content Placeholder 6"/>
          <p:cNvSpPr>
            <a:spLocks noGrp="1"/>
          </p:cNvSpPr>
          <p:nvPr>
            <p:ph idx="1"/>
          </p:nvPr>
        </p:nvSpPr>
        <p:spPr bwMode="gray">
          <a:xfrm>
            <a:off x="685800" y="1813560"/>
            <a:ext cx="9144000" cy="5129425"/>
          </a:xfrm>
        </p:spPr>
        <p:txBody>
          <a:bodyPr>
            <a:normAutofit/>
          </a:bodyPr>
          <a:lstStyle/>
          <a:p>
            <a:pPr marL="231775" indent="-231775">
              <a:buFont typeface="Symbol" pitchFamily="18" charset="2"/>
              <a:buChar char="·"/>
            </a:pPr>
            <a:r>
              <a:rPr lang="en-US" sz="2400" b="1" dirty="0"/>
              <a:t>“Problem Scores”</a:t>
            </a:r>
            <a:r>
              <a:rPr lang="en-US" sz="2400" dirty="0"/>
              <a:t> were developed along two dimensions:</a:t>
            </a:r>
          </a:p>
          <a:p>
            <a:pPr marL="736600" lvl="1">
              <a:buFont typeface="Arial" pitchFamily="34" charset="0"/>
              <a:buChar char="‒"/>
            </a:pPr>
            <a:r>
              <a:rPr lang="en-US" b="1" dirty="0"/>
              <a:t>Incidence --</a:t>
            </a:r>
            <a:r>
              <a:rPr lang="en-US" dirty="0"/>
              <a:t> % experience problem </a:t>
            </a:r>
            <a:r>
              <a:rPr lang="en-US" sz="1600" dirty="0"/>
              <a:t>(ie, always/often/occasionally) </a:t>
            </a:r>
            <a:endParaRPr lang="en-US" dirty="0"/>
          </a:p>
          <a:p>
            <a:pPr marL="736600" lvl="1">
              <a:buFont typeface="Arial" pitchFamily="34" charset="0"/>
              <a:buChar char="‒"/>
            </a:pPr>
            <a:r>
              <a:rPr lang="en-US" b="1" dirty="0"/>
              <a:t>Salience --</a:t>
            </a:r>
            <a:r>
              <a:rPr lang="en-US" dirty="0"/>
              <a:t> % bothersome </a:t>
            </a:r>
            <a:r>
              <a:rPr lang="en-US" sz="1600" dirty="0"/>
              <a:t>(ie, extremely/very bothersome)</a:t>
            </a:r>
            <a:endParaRPr lang="en-US" dirty="0"/>
          </a:p>
        </p:txBody>
      </p:sp>
      <p:graphicFrame>
        <p:nvGraphicFramePr>
          <p:cNvPr id="65" name="Table 64"/>
          <p:cNvGraphicFramePr>
            <a:graphicFrameLocks noGrp="1"/>
          </p:cNvGraphicFramePr>
          <p:nvPr>
            <p:extLst>
              <p:ext uri="{D42A27DB-BD31-4B8C-83A1-F6EECF244321}">
                <p14:modId xmlns:p14="http://schemas.microsoft.com/office/powerpoint/2010/main" val="1282712778"/>
              </p:ext>
            </p:extLst>
          </p:nvPr>
        </p:nvGraphicFramePr>
        <p:xfrm>
          <a:off x="357316" y="3560370"/>
          <a:ext cx="9235441" cy="3025531"/>
        </p:xfrm>
        <a:graphic>
          <a:graphicData uri="http://schemas.openxmlformats.org/drawingml/2006/table">
            <a:tbl>
              <a:tblPr firstRow="1" bandRow="1">
                <a:tableStyleId>{5C22544A-7EE6-4342-B048-85BDC9FD1C3A}</a:tableStyleId>
              </a:tblPr>
              <a:tblGrid>
                <a:gridCol w="4101734">
                  <a:extLst>
                    <a:ext uri="{9D8B030D-6E8A-4147-A177-3AD203B41FA5}">
                      <a16:colId xmlns:a16="http://schemas.microsoft.com/office/drawing/2014/main" val="20000"/>
                    </a:ext>
                  </a:extLst>
                </a:gridCol>
                <a:gridCol w="1820986">
                  <a:extLst>
                    <a:ext uri="{9D8B030D-6E8A-4147-A177-3AD203B41FA5}">
                      <a16:colId xmlns:a16="http://schemas.microsoft.com/office/drawing/2014/main" val="20001"/>
                    </a:ext>
                  </a:extLst>
                </a:gridCol>
                <a:gridCol w="198540">
                  <a:extLst>
                    <a:ext uri="{9D8B030D-6E8A-4147-A177-3AD203B41FA5}">
                      <a16:colId xmlns:a16="http://schemas.microsoft.com/office/drawing/2014/main" val="20002"/>
                    </a:ext>
                  </a:extLst>
                </a:gridCol>
                <a:gridCol w="1312065">
                  <a:extLst>
                    <a:ext uri="{9D8B030D-6E8A-4147-A177-3AD203B41FA5}">
                      <a16:colId xmlns:a16="http://schemas.microsoft.com/office/drawing/2014/main" val="20003"/>
                    </a:ext>
                  </a:extLst>
                </a:gridCol>
                <a:gridCol w="198540">
                  <a:extLst>
                    <a:ext uri="{9D8B030D-6E8A-4147-A177-3AD203B41FA5}">
                      <a16:colId xmlns:a16="http://schemas.microsoft.com/office/drawing/2014/main" val="20004"/>
                    </a:ext>
                  </a:extLst>
                </a:gridCol>
                <a:gridCol w="1603576">
                  <a:extLst>
                    <a:ext uri="{9D8B030D-6E8A-4147-A177-3AD203B41FA5}">
                      <a16:colId xmlns:a16="http://schemas.microsoft.com/office/drawing/2014/main" val="20005"/>
                    </a:ext>
                  </a:extLst>
                </a:gridCol>
              </a:tblGrid>
              <a:tr h="911479">
                <a:tc>
                  <a:txBody>
                    <a:bodyPr/>
                    <a:lstStyle/>
                    <a:p>
                      <a:endParaRPr lang="en-US" sz="1600" dirty="0">
                        <a:solidFill>
                          <a:schemeClr val="accent1"/>
                        </a:solidFill>
                      </a:endParaRPr>
                    </a:p>
                  </a:txBody>
                  <a:tcPr marL="80672" marR="80672" marT="40375" marB="40375">
                    <a:noFill/>
                  </a:tcPr>
                </a:tc>
                <a:tc>
                  <a:txBody>
                    <a:bodyPr/>
                    <a:lstStyle/>
                    <a:p>
                      <a:pPr algn="ctr"/>
                      <a:r>
                        <a:rPr lang="en-US" sz="1600" u="sng" dirty="0">
                          <a:solidFill>
                            <a:schemeClr val="accent1"/>
                          </a:solidFill>
                        </a:rPr>
                        <a:t>Incidence</a:t>
                      </a:r>
                      <a:r>
                        <a:rPr lang="en-US" sz="1600" dirty="0">
                          <a:solidFill>
                            <a:schemeClr val="accent1"/>
                          </a:solidFill>
                        </a:rPr>
                        <a:t> </a:t>
                      </a:r>
                    </a:p>
                  </a:txBody>
                  <a:tcPr marL="80672" marR="80672" marT="40375" marB="40375" anchor="ctr">
                    <a:noFill/>
                  </a:tcPr>
                </a:tc>
                <a:tc>
                  <a:txBody>
                    <a:bodyPr/>
                    <a:lstStyle/>
                    <a:p>
                      <a:pPr algn="ctr"/>
                      <a:r>
                        <a:rPr lang="en-US" sz="1600" dirty="0">
                          <a:solidFill>
                            <a:schemeClr val="accent1"/>
                          </a:solidFill>
                        </a:rPr>
                        <a:t>X</a:t>
                      </a:r>
                    </a:p>
                  </a:txBody>
                  <a:tcPr marL="80672" marR="80672" marT="40375" marB="40375" anchor="ctr">
                    <a:noFill/>
                  </a:tcPr>
                </a:tc>
                <a:tc>
                  <a:txBody>
                    <a:bodyPr/>
                    <a:lstStyle/>
                    <a:p>
                      <a:pPr algn="ctr"/>
                      <a:r>
                        <a:rPr lang="en-US" sz="1600" u="sng" dirty="0">
                          <a:solidFill>
                            <a:schemeClr val="accent1"/>
                          </a:solidFill>
                        </a:rPr>
                        <a:t>Salience </a:t>
                      </a:r>
                      <a:endParaRPr lang="en-US" sz="1600" dirty="0">
                        <a:solidFill>
                          <a:schemeClr val="accent1"/>
                        </a:solidFill>
                      </a:endParaRPr>
                    </a:p>
                  </a:txBody>
                  <a:tcPr marL="80672" marR="80672" marT="40375" marB="40375" anchor="ctr">
                    <a:noFill/>
                  </a:tcPr>
                </a:tc>
                <a:tc>
                  <a:txBody>
                    <a:bodyPr/>
                    <a:lstStyle/>
                    <a:p>
                      <a:pPr algn="r"/>
                      <a:r>
                        <a:rPr lang="en-US" sz="1600" dirty="0">
                          <a:solidFill>
                            <a:schemeClr val="accent1"/>
                          </a:solidFill>
                        </a:rPr>
                        <a:t>=</a:t>
                      </a:r>
                    </a:p>
                  </a:txBody>
                  <a:tcPr marL="80672" marR="80672" marT="40375" marB="40375" anchor="ctr">
                    <a:noFill/>
                  </a:tcPr>
                </a:tc>
                <a:tc>
                  <a:txBody>
                    <a:bodyPr/>
                    <a:lstStyle/>
                    <a:p>
                      <a:pPr algn="ctr"/>
                      <a:r>
                        <a:rPr lang="en-US" sz="1600" u="sng" dirty="0">
                          <a:solidFill>
                            <a:schemeClr val="accent1"/>
                          </a:solidFill>
                        </a:rPr>
                        <a:t>Problem Score</a:t>
                      </a:r>
                      <a:endParaRPr lang="en-US" sz="1600" dirty="0">
                        <a:solidFill>
                          <a:schemeClr val="accent1"/>
                        </a:solidFill>
                      </a:endParaRPr>
                    </a:p>
                  </a:txBody>
                  <a:tcPr marL="80672" marR="80672" marT="40375" marB="40375" anchor="ctr">
                    <a:noFill/>
                  </a:tcPr>
                </a:tc>
                <a:extLst>
                  <a:ext uri="{0D108BD9-81ED-4DB2-BD59-A6C34878D82A}">
                    <a16:rowId xmlns:a16="http://schemas.microsoft.com/office/drawing/2014/main" val="10000"/>
                  </a:ext>
                </a:extLst>
              </a:tr>
              <a:tr h="408762">
                <a:tc>
                  <a:txBody>
                    <a:bodyPr/>
                    <a:lstStyle/>
                    <a:p>
                      <a:pPr marL="569913" lvl="2" indent="0"/>
                      <a:endParaRPr lang="en-US" sz="1600" dirty="0">
                        <a:solidFill>
                          <a:schemeClr val="accent1"/>
                        </a:solidFill>
                        <a:latin typeface="Arial" pitchFamily="34" charset="0"/>
                        <a:cs typeface="Arial" pitchFamily="34" charset="0"/>
                      </a:endParaRPr>
                    </a:p>
                  </a:txBody>
                  <a:tcPr marL="80672" marR="80672" marT="40375" marB="40375">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oFill/>
                  </a:tcPr>
                </a:tc>
                <a:tc>
                  <a:txBody>
                    <a:bodyPr/>
                    <a:lstStyle/>
                    <a:p>
                      <a:pPr algn="ctr"/>
                      <a:endParaRPr lang="en-US" sz="1600" b="1" dirty="0">
                        <a:solidFill>
                          <a:schemeClr val="accent1"/>
                        </a:solidFill>
                        <a:latin typeface="Arial" pitchFamily="34" charset="0"/>
                        <a:cs typeface="Arial" pitchFamily="34" charset="0"/>
                      </a:endParaRPr>
                    </a:p>
                  </a:txBody>
                  <a:tcPr marL="80672" marR="80672" marT="40375" marB="40375">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8430">
                <a:tc>
                  <a:txBody>
                    <a:bodyPr/>
                    <a:lstStyle/>
                    <a:p>
                      <a:pPr marL="569913" lvl="2" indent="0"/>
                      <a:r>
                        <a:rPr lang="en-US" sz="1600" dirty="0">
                          <a:solidFill>
                            <a:schemeClr val="accent1"/>
                          </a:solidFill>
                          <a:latin typeface="Arial" pitchFamily="34" charset="0"/>
                          <a:cs typeface="Arial" pitchFamily="34" charset="0"/>
                        </a:rPr>
                        <a:t>Breaded/battered frozen</a:t>
                      </a:r>
                      <a:r>
                        <a:rPr lang="en-US" sz="1600" baseline="0" dirty="0">
                          <a:solidFill>
                            <a:schemeClr val="accent1"/>
                          </a:solidFill>
                          <a:latin typeface="Arial" pitchFamily="34" charset="0"/>
                          <a:cs typeface="Arial" pitchFamily="34" charset="0"/>
                        </a:rPr>
                        <a:t> fish too     processed/not good for you</a:t>
                      </a:r>
                      <a:endParaRPr lang="en-US" sz="1600" dirty="0">
                        <a:solidFill>
                          <a:schemeClr val="accent1"/>
                        </a:solidFill>
                        <a:latin typeface="Arial" pitchFamily="34" charset="0"/>
                        <a:cs typeface="Arial" pitchFamily="34" charset="0"/>
                      </a:endParaRPr>
                    </a:p>
                  </a:txBody>
                  <a:tcPr marL="80672" marR="80672" marT="40375" marB="40375" anchor="ctr">
                    <a:noFill/>
                  </a:tcPr>
                </a:tc>
                <a:tc>
                  <a:txBody>
                    <a:bodyPr/>
                    <a:lstStyle/>
                    <a:p>
                      <a:pPr algn="ctr"/>
                      <a:r>
                        <a:rPr lang="en-US" sz="1600" dirty="0">
                          <a:solidFill>
                            <a:schemeClr val="accent1"/>
                          </a:solidFill>
                          <a:latin typeface="Arial" pitchFamily="34" charset="0"/>
                          <a:cs typeface="Arial" pitchFamily="34" charset="0"/>
                        </a:rPr>
                        <a:t>41%</a:t>
                      </a:r>
                    </a:p>
                  </a:txBody>
                  <a:tcPr marL="80672" marR="80672" marT="40375" marB="40375" anchor="ctr">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chor="ctr">
                    <a:noFill/>
                  </a:tcPr>
                </a:tc>
                <a:tc>
                  <a:txBody>
                    <a:bodyPr/>
                    <a:lstStyle/>
                    <a:p>
                      <a:pPr algn="ctr"/>
                      <a:r>
                        <a:rPr lang="en-US" sz="1600" dirty="0">
                          <a:solidFill>
                            <a:schemeClr val="accent1"/>
                          </a:solidFill>
                          <a:latin typeface="Arial" pitchFamily="34" charset="0"/>
                          <a:cs typeface="Arial" pitchFamily="34" charset="0"/>
                        </a:rPr>
                        <a:t>25%</a:t>
                      </a:r>
                    </a:p>
                  </a:txBody>
                  <a:tcPr marL="80672" marR="80672" marT="40375" marB="40375" anchor="ctr">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chor="ctr">
                    <a:lnR w="12700" cap="flat" cmpd="sng" algn="ctr">
                      <a:solidFill>
                        <a:srgbClr val="000000"/>
                      </a:solidFill>
                      <a:prstDash val="solid"/>
                      <a:round/>
                      <a:headEnd type="none" w="med" len="med"/>
                      <a:tailEnd type="none" w="med" len="med"/>
                    </a:lnR>
                    <a:noFill/>
                  </a:tcPr>
                </a:tc>
                <a:tc>
                  <a:txBody>
                    <a:bodyPr/>
                    <a:lstStyle/>
                    <a:p>
                      <a:pPr algn="ctr"/>
                      <a:r>
                        <a:rPr lang="en-US" sz="1600" dirty="0">
                          <a:solidFill>
                            <a:schemeClr val="bg1"/>
                          </a:solidFill>
                          <a:latin typeface="Arial" pitchFamily="34" charset="0"/>
                          <a:cs typeface="Arial" pitchFamily="34" charset="0"/>
                        </a:rPr>
                        <a:t>1025</a:t>
                      </a:r>
                    </a:p>
                  </a:txBody>
                  <a:tcPr marL="80672" marR="80672" marT="40375" marB="403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4D4D"/>
                    </a:solidFill>
                  </a:tcPr>
                </a:tc>
                <a:extLst>
                  <a:ext uri="{0D108BD9-81ED-4DB2-BD59-A6C34878D82A}">
                    <a16:rowId xmlns:a16="http://schemas.microsoft.com/office/drawing/2014/main" val="10002"/>
                  </a:ext>
                </a:extLst>
              </a:tr>
              <a:tr h="568430">
                <a:tc>
                  <a:txBody>
                    <a:bodyPr/>
                    <a:lstStyle/>
                    <a:p>
                      <a:pPr marL="569913" lvl="2" indent="0"/>
                      <a:r>
                        <a:rPr lang="en-US" sz="1600" dirty="0">
                          <a:solidFill>
                            <a:schemeClr val="accent1"/>
                          </a:solidFill>
                          <a:latin typeface="Arial" pitchFamily="34" charset="0"/>
                          <a:cs typeface="Arial" pitchFamily="34" charset="0"/>
                        </a:rPr>
                        <a:t>Too expensive</a:t>
                      </a:r>
                    </a:p>
                  </a:txBody>
                  <a:tcPr marL="80672" marR="80672" marT="40375" marB="40375" anchor="ctr">
                    <a:noFill/>
                  </a:tcPr>
                </a:tc>
                <a:tc>
                  <a:txBody>
                    <a:bodyPr/>
                    <a:lstStyle/>
                    <a:p>
                      <a:pPr algn="ctr"/>
                      <a:r>
                        <a:rPr lang="en-US" sz="1600" dirty="0">
                          <a:solidFill>
                            <a:schemeClr val="accent1"/>
                          </a:solidFill>
                          <a:latin typeface="Arial" pitchFamily="34" charset="0"/>
                          <a:cs typeface="Arial" pitchFamily="34" charset="0"/>
                        </a:rPr>
                        <a:t>37%</a:t>
                      </a:r>
                    </a:p>
                  </a:txBody>
                  <a:tcPr marL="80672" marR="80672" marT="40375" marB="40375" anchor="ctr">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chor="ctr">
                    <a:noFill/>
                  </a:tcPr>
                </a:tc>
                <a:tc>
                  <a:txBody>
                    <a:bodyPr/>
                    <a:lstStyle/>
                    <a:p>
                      <a:pPr algn="ctr"/>
                      <a:r>
                        <a:rPr lang="en-US" sz="1600" dirty="0">
                          <a:solidFill>
                            <a:schemeClr val="accent1"/>
                          </a:solidFill>
                          <a:latin typeface="Arial" pitchFamily="34" charset="0"/>
                          <a:cs typeface="Arial" pitchFamily="34" charset="0"/>
                        </a:rPr>
                        <a:t>22%</a:t>
                      </a:r>
                    </a:p>
                  </a:txBody>
                  <a:tcPr marL="80672" marR="80672" marT="40375" marB="40375" anchor="ctr">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chor="ctr">
                    <a:lnR w="12700" cap="flat" cmpd="sng" algn="ctr">
                      <a:solidFill>
                        <a:srgbClr val="000000"/>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itchFamily="34" charset="0"/>
                          <a:cs typeface="Arial" pitchFamily="34" charset="0"/>
                        </a:rPr>
                        <a:t>814</a:t>
                      </a:r>
                    </a:p>
                  </a:txBody>
                  <a:tcPr marL="80672" marR="80672" marT="40375" marB="403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94D4D"/>
                    </a:solidFill>
                  </a:tcPr>
                </a:tc>
                <a:extLst>
                  <a:ext uri="{0D108BD9-81ED-4DB2-BD59-A6C34878D82A}">
                    <a16:rowId xmlns:a16="http://schemas.microsoft.com/office/drawing/2014/main" val="10003"/>
                  </a:ext>
                </a:extLst>
              </a:tr>
              <a:tr h="568430">
                <a:tc>
                  <a:txBody>
                    <a:bodyPr/>
                    <a:lstStyle/>
                    <a:p>
                      <a:pPr marL="569913" lvl="2" indent="0"/>
                      <a:r>
                        <a:rPr lang="en-US" sz="1600" dirty="0">
                          <a:solidFill>
                            <a:schemeClr val="accent1"/>
                          </a:solidFill>
                          <a:latin typeface="Arial" pitchFamily="34" charset="0"/>
                          <a:cs typeface="Arial" pitchFamily="34" charset="0"/>
                        </a:rPr>
                        <a:t>Too firm/not flakey enough</a:t>
                      </a:r>
                    </a:p>
                  </a:txBody>
                  <a:tcPr marL="80672" marR="80672" marT="40375" marB="40375" anchor="ctr">
                    <a:noFill/>
                  </a:tcPr>
                </a:tc>
                <a:tc>
                  <a:txBody>
                    <a:bodyPr/>
                    <a:lstStyle/>
                    <a:p>
                      <a:pPr algn="ctr"/>
                      <a:r>
                        <a:rPr lang="en-US" sz="1600" dirty="0">
                          <a:solidFill>
                            <a:schemeClr val="accent1"/>
                          </a:solidFill>
                          <a:latin typeface="Arial" pitchFamily="34" charset="0"/>
                          <a:cs typeface="Arial" pitchFamily="34" charset="0"/>
                        </a:rPr>
                        <a:t>24%</a:t>
                      </a:r>
                    </a:p>
                  </a:txBody>
                  <a:tcPr marL="80672" marR="80672" marT="40375" marB="40375" anchor="ctr">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chor="ctr">
                    <a:noFill/>
                  </a:tcPr>
                </a:tc>
                <a:tc>
                  <a:txBody>
                    <a:bodyPr/>
                    <a:lstStyle/>
                    <a:p>
                      <a:pPr algn="ctr"/>
                      <a:r>
                        <a:rPr lang="en-US" sz="1600" dirty="0">
                          <a:solidFill>
                            <a:schemeClr val="accent1"/>
                          </a:solidFill>
                          <a:latin typeface="Arial" pitchFamily="34" charset="0"/>
                          <a:cs typeface="Arial" pitchFamily="34" charset="0"/>
                        </a:rPr>
                        <a:t>13%</a:t>
                      </a:r>
                    </a:p>
                  </a:txBody>
                  <a:tcPr marL="80672" marR="80672" marT="40375" marB="40375" anchor="ctr">
                    <a:noFill/>
                  </a:tcPr>
                </a:tc>
                <a:tc>
                  <a:txBody>
                    <a:bodyPr/>
                    <a:lstStyle/>
                    <a:p>
                      <a:pPr algn="ctr"/>
                      <a:endParaRPr lang="en-US" sz="1600" dirty="0">
                        <a:solidFill>
                          <a:schemeClr val="accent1"/>
                        </a:solidFill>
                        <a:latin typeface="Arial" pitchFamily="34" charset="0"/>
                        <a:cs typeface="Arial" pitchFamily="34" charset="0"/>
                      </a:endParaRPr>
                    </a:p>
                  </a:txBody>
                  <a:tcPr marL="80672" marR="80672" marT="40375" marB="40375" anchor="ctr">
                    <a:lnR w="12700" cap="flat" cmpd="sng" algn="ctr">
                      <a:solidFill>
                        <a:srgbClr val="000000"/>
                      </a:solidFill>
                      <a:prstDash val="solid"/>
                      <a:round/>
                      <a:headEnd type="none" w="med" len="med"/>
                      <a:tailEnd type="none" w="med" len="med"/>
                    </a:lnR>
                    <a:noFill/>
                  </a:tcPr>
                </a:tc>
                <a:tc>
                  <a:txBody>
                    <a:bodyPr/>
                    <a:lstStyle/>
                    <a:p>
                      <a:pPr algn="ctr"/>
                      <a:r>
                        <a:rPr lang="en-US" sz="1600" dirty="0">
                          <a:solidFill>
                            <a:schemeClr val="accent1"/>
                          </a:solidFill>
                          <a:latin typeface="Arial" pitchFamily="34" charset="0"/>
                          <a:cs typeface="Arial" pitchFamily="34" charset="0"/>
                        </a:rPr>
                        <a:t>312</a:t>
                      </a:r>
                    </a:p>
                  </a:txBody>
                  <a:tcPr marL="80672" marR="80672" marT="40375" marB="403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66" name="Rectangle 65"/>
          <p:cNvSpPr/>
          <p:nvPr/>
        </p:nvSpPr>
        <p:spPr>
          <a:xfrm>
            <a:off x="968535" y="3781860"/>
            <a:ext cx="1465447" cy="369332"/>
          </a:xfrm>
          <a:prstGeom prst="rect">
            <a:avLst/>
          </a:prstGeom>
          <a:ln>
            <a:solidFill>
              <a:schemeClr val="accent1"/>
            </a:solidFill>
          </a:ln>
        </p:spPr>
        <p:txBody>
          <a:bodyPr wrap="square">
            <a:spAutoFit/>
          </a:bodyPr>
          <a:lstStyle/>
          <a:p>
            <a:pPr algn="ctr"/>
            <a:r>
              <a:rPr lang="en-US" sz="1800" b="1" dirty="0">
                <a:solidFill>
                  <a:srgbClr val="3E3E3D"/>
                </a:solidFill>
              </a:rPr>
              <a:t>EXAMPLE:</a:t>
            </a:r>
            <a:endParaRPr lang="en-US" sz="1600" dirty="0"/>
          </a:p>
        </p:txBody>
      </p:sp>
    </p:spTree>
    <p:extLst>
      <p:ext uri="{BB962C8B-B14F-4D97-AF65-F5344CB8AC3E}">
        <p14:creationId xmlns:p14="http://schemas.microsoft.com/office/powerpoint/2010/main" val="8709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gray">
          <a:xfrm>
            <a:off x="457200" y="3780036"/>
            <a:ext cx="9144000" cy="430887"/>
          </a:xfrm>
        </p:spPr>
        <p:txBody>
          <a:bodyPr/>
          <a:lstStyle/>
          <a:p>
            <a:r>
              <a:rPr lang="en-US" sz="2800" dirty="0"/>
              <a:t>Top 10 </a:t>
            </a:r>
            <a:r>
              <a:rPr lang="en-US" sz="2800" u="sng" dirty="0"/>
              <a:t>Current</a:t>
            </a:r>
            <a:r>
              <a:rPr lang="en-US" sz="2800" dirty="0"/>
              <a:t> Problems</a:t>
            </a:r>
          </a:p>
        </p:txBody>
      </p:sp>
      <p:sp>
        <p:nvSpPr>
          <p:cNvPr id="3" name="Slide Number Placeholder 2"/>
          <p:cNvSpPr>
            <a:spLocks noGrp="1"/>
          </p:cNvSpPr>
          <p:nvPr>
            <p:ph type="sldNum" sz="quarter" idx="12"/>
          </p:nvPr>
        </p:nvSpPr>
        <p:spPr bwMode="gray"/>
        <p:txBody>
          <a:bodyPr/>
          <a:lstStyle/>
          <a:p>
            <a:fld id="{45315111-7069-4786-91A8-96C54E96A951}" type="slidenum">
              <a:rPr lang="en-US" smtClean="0"/>
              <a:pPr/>
              <a:t>9</a:t>
            </a:fld>
            <a:endParaRPr lang="en-US" dirty="0"/>
          </a:p>
        </p:txBody>
      </p:sp>
    </p:spTree>
    <p:extLst>
      <p:ext uri="{BB962C8B-B14F-4D97-AF65-F5344CB8AC3E}">
        <p14:creationId xmlns:p14="http://schemas.microsoft.com/office/powerpoint/2010/main" val="231484264"/>
      </p:ext>
    </p:extLst>
  </p:cSld>
  <p:clrMapOvr>
    <a:masterClrMapping/>
  </p:clrMapOvr>
</p:sld>
</file>

<file path=ppt/theme/theme1.xml><?xml version="1.0" encoding="utf-8"?>
<a:theme xmlns:a="http://schemas.openxmlformats.org/drawingml/2006/main" name="Blank">
  <a:themeElements>
    <a:clrScheme name="Flemming 2017">
      <a:dk1>
        <a:srgbClr val="000000"/>
      </a:dk1>
      <a:lt1>
        <a:srgbClr val="FFFFFF"/>
      </a:lt1>
      <a:dk2>
        <a:srgbClr val="D46659"/>
      </a:dk2>
      <a:lt2>
        <a:srgbClr val="C3C1B5"/>
      </a:lt2>
      <a:accent1>
        <a:srgbClr val="3E3E3D"/>
      </a:accent1>
      <a:accent2>
        <a:srgbClr val="4BB3D2"/>
      </a:accent2>
      <a:accent3>
        <a:srgbClr val="D94D4D"/>
      </a:accent3>
      <a:accent4>
        <a:srgbClr val="EBA538"/>
      </a:accent4>
      <a:accent5>
        <a:srgbClr val="87AB66"/>
      </a:accent5>
      <a:accent6>
        <a:srgbClr val="87ABAD"/>
      </a:accent6>
      <a:hlink>
        <a:srgbClr val="A6A538"/>
      </a:hlink>
      <a:folHlink>
        <a:srgbClr val="B5373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99427">
              <a:schemeClr val="accent5"/>
            </a:gs>
            <a:gs pos="98854">
              <a:srgbClr val="FFFDFD"/>
            </a:gs>
            <a:gs pos="97708">
              <a:srgbClr val="FEFAFA"/>
            </a:gs>
            <a:gs pos="95417">
              <a:srgbClr val="FCF5F4"/>
            </a:gs>
            <a:gs pos="90835">
              <a:srgbClr val="F9EAE8"/>
            </a:gs>
            <a:gs pos="81670">
              <a:srgbClr val="F3D4D0"/>
            </a:gs>
            <a:gs pos="63340">
              <a:srgbClr val="E7A9A1">
                <a:alpha val="10000"/>
              </a:srgbClr>
            </a:gs>
            <a:gs pos="0">
              <a:schemeClr val="bg1">
                <a:alpha val="0"/>
              </a:schemeClr>
            </a:gs>
            <a:gs pos="35000">
              <a:schemeClr val="tx2">
                <a:alpha val="50000"/>
              </a:schemeClr>
            </a:gs>
            <a:gs pos="100000">
              <a:schemeClr val="bg1">
                <a:alpha val="0"/>
              </a:schemeClr>
            </a:gs>
          </a:gsLst>
          <a:path path="circle">
            <a:fillToRect l="50000" t="50000" r="50000" b="50000"/>
          </a:path>
          <a:tileRect/>
        </a:gra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0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Flemming Research PPT Template Feb-2017_v3</Template>
  <TotalTime>7773</TotalTime>
  <Words>7498</Words>
  <Application>Microsoft Macintosh PowerPoint</Application>
  <PresentationFormat>Custom</PresentationFormat>
  <Paragraphs>1472</Paragraphs>
  <Slides>39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Symbol</vt:lpstr>
      <vt:lpstr>Wingdings</vt:lpstr>
      <vt:lpstr>Blank</vt:lpstr>
      <vt:lpstr>Wild Alaska Pollock Problem Detection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10 Current Problems</vt:lpstr>
      <vt:lpstr>Top 10 Current Problems/Barriers Summary | Problem Scores* (Total Current Eaters &amp; Current Eaters With Kids in HH)</vt:lpstr>
      <vt:lpstr>Top 10 Current Problems/Barriers Summary | Problem Scores* (Lapsed Eaters &amp; Aware Non-Triers)</vt:lpstr>
      <vt:lpstr>PowerPoint Presentation</vt:lpstr>
      <vt:lpstr>Potential Longer-Term/Crisis Problems</vt:lpstr>
      <vt:lpstr>PowerPoint Presentation</vt:lpstr>
      <vt:lpstr>Potential Longer-Term Issues Problem Score Summary</vt:lpstr>
      <vt:lpstr>Full Hierarchy Of Problems</vt:lpstr>
      <vt:lpstr>Problem Scores Across All Issues Evaluated | Current Eaters</vt:lpstr>
      <vt:lpstr>Problem Scores Across All Issues Evaluated | Current Eaters (Cont’d)</vt:lpstr>
      <vt:lpstr>Problem Scores Across All Issues Evaluated | Current Eaters/Kids In HH</vt:lpstr>
      <vt:lpstr>Problem Scores Across All Issues Evaluated | Current Eaters/Kids In HH (Cont’d)</vt:lpstr>
      <vt:lpstr>Problem Scores Across All Issues Evaluated | Lapsed Eaters</vt:lpstr>
      <vt:lpstr>Problem Scores Across All Issues Evaluated | Lapsed Eaters (Cont’d)</vt:lpstr>
      <vt:lpstr>Problem Scores Across All Issues Evaluated | Aware Non-Triers</vt:lpstr>
      <vt:lpstr>Problem Scores Across All Issues Evaluated | Aware Non-Triers (Cont’d)</vt:lpstr>
      <vt:lpstr>Appendix</vt:lpstr>
      <vt:lpstr>PowerPoint Presentation</vt:lpstr>
      <vt:lpstr>Wild Alaska Pollock Awareness &amp; Usage Dynamics/Groups (Among Fish Eaters Aware Of WAP)*</vt:lpstr>
      <vt:lpstr>Profile of Key Usage Groups | Demos</vt:lpstr>
      <vt:lpstr>Profile of Key Usage Groups | Seafood Type Usage</vt:lpstr>
      <vt:lpstr>Incidence X Salience For All Problems Evaluated | Current Eaters</vt:lpstr>
      <vt:lpstr>Incidence X Salience For All Problems Evaluated | Current Eaters (Cont’d)</vt:lpstr>
      <vt:lpstr>Incidence X Salience For All Problems Evaluated | Current Eaters/Kids In HH</vt:lpstr>
      <vt:lpstr>Incidence X Salience For All Problems Evaluated | Current Eaters/Kids In HH (Cont’d)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Materials</dc:title>
  <dc:creator>Flemming Research</dc:creator>
  <cp:lastModifiedBy>Microsoft Office User</cp:lastModifiedBy>
  <cp:revision>3640</cp:revision>
  <cp:lastPrinted>2022-11-11T22:36:01Z</cp:lastPrinted>
  <dcterms:created xsi:type="dcterms:W3CDTF">2017-02-21T19:01:15Z</dcterms:created>
  <dcterms:modified xsi:type="dcterms:W3CDTF">2023-03-10T17:29:37Z</dcterms:modified>
</cp:coreProperties>
</file>